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6858000" cx="12192000"/>
  <p:notesSz cx="6858000" cy="9144000"/>
  <p:embeddedFontLst>
    <p:embeddedFont>
      <p:font typeface="Roboto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Roboto-bold.fntdata"/><Relationship Id="rId16" Type="http://schemas.openxmlformats.org/officeDocument/2006/relationships/font" Target="fonts/Roboto-regular.fntdata"/><Relationship Id="rId5" Type="http://schemas.openxmlformats.org/officeDocument/2006/relationships/slide" Target="slides/slide1.xml"/><Relationship Id="rId19" Type="http://schemas.openxmlformats.org/officeDocument/2006/relationships/font" Target="fonts/Roboto-boldItalic.fntdata"/><Relationship Id="rId6" Type="http://schemas.openxmlformats.org/officeDocument/2006/relationships/slide" Target="slides/slide2.xml"/><Relationship Id="rId18" Type="http://schemas.openxmlformats.org/officeDocument/2006/relationships/font" Target="fonts/Roboto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buChar char="●"/>
              <a:defRPr sz="1100"/>
            </a:lvl1pPr>
            <a:lvl2pPr lvl="1">
              <a:spcBef>
                <a:spcPts val="0"/>
              </a:spcBef>
              <a:buSzPct val="100000"/>
              <a:buChar char="○"/>
              <a:defRPr sz="1100"/>
            </a:lvl2pPr>
            <a:lvl3pPr lvl="2">
              <a:spcBef>
                <a:spcPts val="0"/>
              </a:spcBef>
              <a:buSzPct val="100000"/>
              <a:buChar char="■"/>
              <a:defRPr sz="1100"/>
            </a:lvl3pPr>
            <a:lvl4pPr lvl="3">
              <a:spcBef>
                <a:spcPts val="0"/>
              </a:spcBef>
              <a:buSzPct val="100000"/>
              <a:buChar char="●"/>
              <a:defRPr sz="1100"/>
            </a:lvl4pPr>
            <a:lvl5pPr lvl="4">
              <a:spcBef>
                <a:spcPts val="0"/>
              </a:spcBef>
              <a:buSzPct val="100000"/>
              <a:buChar char="○"/>
              <a:defRPr sz="1100"/>
            </a:lvl5pPr>
            <a:lvl6pPr lvl="5">
              <a:spcBef>
                <a:spcPts val="0"/>
              </a:spcBef>
              <a:buSzPct val="100000"/>
              <a:buChar char="■"/>
              <a:defRPr sz="1100"/>
            </a:lvl6pPr>
            <a:lvl7pPr lvl="6">
              <a:spcBef>
                <a:spcPts val="0"/>
              </a:spcBef>
              <a:buSzPct val="100000"/>
              <a:buChar char="●"/>
              <a:defRPr sz="1100"/>
            </a:lvl7pPr>
            <a:lvl8pPr lvl="7">
              <a:spcBef>
                <a:spcPts val="0"/>
              </a:spcBef>
              <a:buSzPct val="100000"/>
              <a:buChar char="○"/>
              <a:defRPr sz="1100"/>
            </a:lvl8pPr>
            <a:lvl9pPr lvl="8">
              <a:spcBef>
                <a:spcPts val="0"/>
              </a:spcBef>
              <a:buSzPct val="1000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2" name="Shape 8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6" name="Shape 13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2" name="Shape 14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8" name="Shape 8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4" name="Shape 9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0" name="Shape 10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6" name="Shape 10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2" name="Shape 11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8" name="Shape 11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4" name="Shape 12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0" name="Shape 13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">
  <p:cSld name="Titel en 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/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3" name="Shape 13"/>
          <p:cNvSpPr txBox="1"/>
          <p:nvPr>
            <p:ph idx="1" type="body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nl-BE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x">
  <p:cSld name="Titel en verticale teks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0" name="Shape 70"/>
          <p:cNvSpPr txBox="1"/>
          <p:nvPr>
            <p:ph idx="1" type="body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Shape 7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nl-BE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itleAndTx">
  <p:cSld name="Verticale titel en teks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6" name="Shape 76"/>
          <p:cNvSpPr txBox="1"/>
          <p:nvPr>
            <p:ph idx="1" type="body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12" type="sldNum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nl-BE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eldia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6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9" name="Shape 19"/>
          <p:cNvSpPr txBox="1"/>
          <p:nvPr>
            <p:ph idx="1" type="subTitle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ctr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nl-BE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ekop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6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Char char="●"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Char char="○"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Char char="■"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Char char="●"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Char char="○"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Char char="■"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Char char="●"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Char char="○"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Char char="■"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nl-BE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">
  <p:cSld name="Inhoud van twee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nl-BE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TxTwoObj">
  <p:cSld name="Vergelijking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Char char="●"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○"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■"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●"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○"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■"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●"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○"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■"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3" type="body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Char char="●"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○"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■"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●"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○"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■"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●"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○"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■"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4" type="body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nl-BE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Alleen titel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nl-BE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Leeg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2" type="sldNum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nl-BE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Tx">
  <p:cSld name="Inhoud met bijschrif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5400" lvl="0" marL="228600" marR="0" rtl="0" algn="l">
              <a:lnSpc>
                <a:spcPct val="90000"/>
              </a:lnSpc>
              <a:spcBef>
                <a:spcPts val="1000"/>
              </a:spcBef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50800" lvl="1" marL="685800" marR="0" rtl="0" algn="l">
              <a:lnSpc>
                <a:spcPct val="90000"/>
              </a:lnSpc>
              <a:spcBef>
                <a:spcPts val="50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lnSpc>
                <a:spcPct val="90000"/>
              </a:lnSpc>
              <a:spcBef>
                <a:spcPts val="500"/>
              </a:spcBef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lnSpc>
                <a:spcPct val="90000"/>
              </a:lnSpc>
              <a:spcBef>
                <a:spcPts val="500"/>
              </a:spcBef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lnSpc>
                <a:spcPct val="90000"/>
              </a:lnSpc>
              <a:spcBef>
                <a:spcPts val="500"/>
              </a:spcBef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lnSpc>
                <a:spcPct val="90000"/>
              </a:lnSpc>
              <a:spcBef>
                <a:spcPts val="500"/>
              </a:spcBef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lnSpc>
                <a:spcPct val="90000"/>
              </a:lnSpc>
              <a:spcBef>
                <a:spcPts val="500"/>
              </a:spcBef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lnSpc>
                <a:spcPct val="90000"/>
              </a:lnSpc>
              <a:spcBef>
                <a:spcPts val="500"/>
              </a:spcBef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lnSpc>
                <a:spcPct val="90000"/>
              </a:lnSpc>
              <a:spcBef>
                <a:spcPts val="500"/>
              </a:spcBef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2" type="body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Char char="●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○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■"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●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○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■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●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○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■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nl-BE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picTx">
  <p:cSld name="Afbeelding met bijschrif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63" name="Shape 63"/>
          <p:cNvSpPr/>
          <p:nvPr>
            <p:ph idx="2" type="pic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Char char="●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○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■"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●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○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■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●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○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■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2" type="sldNum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nl-BE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0800" lvl="0" marL="228600" marR="0" rtl="0" algn="l">
              <a:lnSpc>
                <a:spcPct val="90000"/>
              </a:lnSpc>
              <a:spcBef>
                <a:spcPts val="100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76200" lvl="1" marL="685800" marR="0" rtl="0" algn="l">
              <a:lnSpc>
                <a:spcPct val="90000"/>
              </a:lnSpc>
              <a:spcBef>
                <a:spcPts val="500"/>
              </a:spcBef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lnSpc>
                <a:spcPct val="90000"/>
              </a:lnSpc>
              <a:spcBef>
                <a:spcPts val="500"/>
              </a:spcBef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lnSpc>
                <a:spcPct val="90000"/>
              </a:lnSpc>
              <a:spcBef>
                <a:spcPts val="50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2" type="sldNum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nl-BE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x="838200" y="243776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Roboto"/>
              <a:buNone/>
            </a:pP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Vrouwen krijgen kinderen en geven borstvoeding</a:t>
            </a:r>
          </a:p>
        </p:txBody>
      </p:sp>
      <p:sp>
        <p:nvSpPr>
          <p:cNvPr id="85" name="Shape 85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type="title"/>
          </p:nvPr>
        </p:nvSpPr>
        <p:spPr>
          <a:xfrm>
            <a:off x="838200" y="2437765"/>
            <a:ext cx="114960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Roboto"/>
              <a:buNone/>
            </a:pP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 diezelfde analyse ontdekten ze ook dat mannen met een handicap gemiddeld hogere vervangingsinkomens</a:t>
            </a:r>
            <a:b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toegekend kregen dan vrouwen met eenzelfde handicap</a:t>
            </a:r>
          </a:p>
        </p:txBody>
      </p:sp>
      <p:sp>
        <p:nvSpPr>
          <p:cNvPr id="139" name="Shape 139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type="title"/>
          </p:nvPr>
        </p:nvSpPr>
        <p:spPr>
          <a:xfrm>
            <a:off x="838200" y="2437765"/>
            <a:ext cx="114960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Roboto"/>
              <a:buNone/>
            </a:pP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Mannen plegen tot </a:t>
            </a:r>
            <a:r>
              <a:rPr lang="nl-BE" sz="6000">
                <a:latin typeface="Roboto"/>
                <a:ea typeface="Roboto"/>
                <a:cs typeface="Roboto"/>
                <a:sym typeface="Roboto"/>
              </a:rPr>
              <a:t>drie</a:t>
            </a: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maal meer zelfmoord dan vrouwen, terwijl vrouwen wel vaker zelfmoordpogingen</a:t>
            </a:r>
            <a:b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ondernemen</a:t>
            </a:r>
          </a:p>
        </p:txBody>
      </p:sp>
      <p:sp>
        <p:nvSpPr>
          <p:cNvPr id="145" name="Shape 145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>
            <p:ph type="title"/>
          </p:nvPr>
        </p:nvSpPr>
        <p:spPr>
          <a:xfrm>
            <a:off x="838200" y="243776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Roboto"/>
              <a:buNone/>
            </a:pP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Vrouwen leven gemiddeld langer dan mannen</a:t>
            </a:r>
          </a:p>
        </p:txBody>
      </p:sp>
      <p:sp>
        <p:nvSpPr>
          <p:cNvPr id="91" name="Shape 91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type="title"/>
          </p:nvPr>
        </p:nvSpPr>
        <p:spPr>
          <a:xfrm>
            <a:off x="838200" y="243776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Roboto"/>
              <a:buNone/>
            </a:pPr>
            <a:r>
              <a:rPr lang="nl-BE" sz="6000">
                <a:latin typeface="Roboto"/>
                <a:ea typeface="Roboto"/>
                <a:cs typeface="Roboto"/>
                <a:sym typeface="Roboto"/>
              </a:rPr>
              <a:t>Mama’s </a:t>
            </a: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hebben tussen de </a:t>
            </a:r>
            <a:r>
              <a:rPr lang="nl-BE" sz="6000">
                <a:latin typeface="Roboto"/>
                <a:ea typeface="Roboto"/>
                <a:cs typeface="Roboto"/>
                <a:sym typeface="Roboto"/>
              </a:rPr>
              <a:t>drie </a:t>
            </a: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en </a:t>
            </a:r>
            <a:r>
              <a:rPr lang="nl-BE" sz="6000">
                <a:latin typeface="Roboto"/>
                <a:ea typeface="Roboto"/>
                <a:cs typeface="Roboto"/>
                <a:sym typeface="Roboto"/>
              </a:rPr>
              <a:t>vijf </a:t>
            </a: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maanden moederschapsverlof, papa’s tussen de </a:t>
            </a:r>
            <a:r>
              <a:rPr lang="nl-BE" sz="6000">
                <a:latin typeface="Roboto"/>
                <a:ea typeface="Roboto"/>
                <a:cs typeface="Roboto"/>
                <a:sym typeface="Roboto"/>
              </a:rPr>
              <a:t>drie </a:t>
            </a: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en </a:t>
            </a:r>
            <a:r>
              <a:rPr lang="nl-BE" sz="6000">
                <a:latin typeface="Roboto"/>
                <a:ea typeface="Roboto"/>
                <a:cs typeface="Roboto"/>
                <a:sym typeface="Roboto"/>
              </a:rPr>
              <a:t>vijf </a:t>
            </a: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dagen vaderschapsverlof.</a:t>
            </a:r>
          </a:p>
        </p:txBody>
      </p:sp>
      <p:sp>
        <p:nvSpPr>
          <p:cNvPr id="97" name="Shape 97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type="title"/>
          </p:nvPr>
        </p:nvSpPr>
        <p:spPr>
          <a:xfrm>
            <a:off x="838200" y="243776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Roboto"/>
              <a:buNone/>
            </a:pP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Er werken weinig mannen in de kinderopvang</a:t>
            </a:r>
          </a:p>
        </p:txBody>
      </p:sp>
      <p:sp>
        <p:nvSpPr>
          <p:cNvPr id="103" name="Shape 103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type="title"/>
          </p:nvPr>
        </p:nvSpPr>
        <p:spPr>
          <a:xfrm>
            <a:off x="838200" y="243776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Roboto"/>
              <a:buNone/>
            </a:pP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Professionele sportvrouwen worden minder goed betaald dan hun mannelijke collega’s</a:t>
            </a:r>
          </a:p>
        </p:txBody>
      </p:sp>
      <p:sp>
        <p:nvSpPr>
          <p:cNvPr id="109" name="Shape 109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type="title"/>
          </p:nvPr>
        </p:nvSpPr>
        <p:spPr>
          <a:xfrm>
            <a:off x="838200" y="243776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Roboto"/>
              <a:buNone/>
            </a:pP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Professor Jarlegan stelde in de jaren </a:t>
            </a:r>
            <a:r>
              <a:rPr lang="nl-BE" sz="6000">
                <a:latin typeface="Roboto"/>
                <a:ea typeface="Roboto"/>
                <a:cs typeface="Roboto"/>
                <a:sym typeface="Roboto"/>
              </a:rPr>
              <a:t>‘</a:t>
            </a: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90 vast dat meisjes systematisch minder goede punten</a:t>
            </a:r>
            <a:r>
              <a:rPr lang="nl-BE" sz="600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haalden voor wiskundetesten</a:t>
            </a:r>
          </a:p>
        </p:txBody>
      </p:sp>
      <p:sp>
        <p:nvSpPr>
          <p:cNvPr id="115" name="Shape 115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type="title"/>
          </p:nvPr>
        </p:nvSpPr>
        <p:spPr>
          <a:xfrm>
            <a:off x="838200" y="243776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Roboto"/>
              <a:buNone/>
            </a:pP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Mannen halen gemiddeld betere resultaten dan vrouwen op ruimtelijke oriëntatietests</a:t>
            </a:r>
          </a:p>
        </p:txBody>
      </p:sp>
      <p:sp>
        <p:nvSpPr>
          <p:cNvPr id="121" name="Shape 121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/>
          <p:nvPr>
            <p:ph type="title"/>
          </p:nvPr>
        </p:nvSpPr>
        <p:spPr>
          <a:xfrm>
            <a:off x="838200" y="2437765"/>
            <a:ext cx="114960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Roboto"/>
              <a:buNone/>
            </a:pP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Natuurrampen hebben een grotere impact op vrouwen dan op mannen wat betreft dodentol,</a:t>
            </a:r>
            <a:b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behalve in het geval van </a:t>
            </a:r>
            <a:r>
              <a:rPr lang="nl-BE" sz="6000">
                <a:latin typeface="Roboto"/>
                <a:ea typeface="Roboto"/>
                <a:cs typeface="Roboto"/>
                <a:sym typeface="Roboto"/>
              </a:rPr>
              <a:t>o</a:t>
            </a: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rkanen: daarbij sterven er meer mannen</a:t>
            </a:r>
          </a:p>
        </p:txBody>
      </p:sp>
      <p:sp>
        <p:nvSpPr>
          <p:cNvPr id="127" name="Shape 127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type="title"/>
          </p:nvPr>
        </p:nvSpPr>
        <p:spPr>
          <a:xfrm>
            <a:off x="838200" y="2437765"/>
            <a:ext cx="114960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Roboto"/>
              <a:buNone/>
            </a:pP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 Zweden analyseerde men de gezondheidsuitgaven en men ontdekte dat er veel meer meisjes</a:t>
            </a:r>
            <a:r>
              <a:rPr lang="nl-BE" sz="600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b="0" i="0" lang="nl-BE" sz="6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dan jongens gebruik maakten van orthodontie</a:t>
            </a:r>
          </a:p>
        </p:txBody>
      </p:sp>
      <p:sp>
        <p:nvSpPr>
          <p:cNvPr id="133" name="Shape 133"/>
          <p:cNvSpPr txBox="1"/>
          <p:nvPr>
            <p:ph idx="10" type="dt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Kantoorthema">
  <a:themeElements>
    <a:clrScheme name="Kantoo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