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18288000" cy="10287000"/>
  <p:notesSz cx="6858000" cy="9144000"/>
  <p:embeddedFontLst>
    <p:embeddedFont>
      <p:font typeface="Montserrat" pitchFamily="2" charset="77"/>
      <p:regular r:id="rId21"/>
    </p:embeddedFont>
    <p:embeddedFont>
      <p:font typeface="Montserrat Bold" pitchFamily="2" charset="77"/>
      <p:regular r:id="rId22"/>
      <p:bold r:id="rId23"/>
    </p:embeddedFont>
    <p:embeddedFont>
      <p:font typeface="Ultramagnetic" pitchFamily="2" charset="0"/>
      <p:regular r:id="rId2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3383" autoAdjust="0"/>
    <p:restoredTop sz="94613" autoAdjust="0"/>
  </p:normalViewPr>
  <p:slideViewPr>
    <p:cSldViewPr>
      <p:cViewPr varScale="1">
        <p:scale>
          <a:sx n="26" d="100"/>
          <a:sy n="26" d="100"/>
        </p:scale>
        <p:origin x="256" y="18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06.08.2024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‹nr.›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afval in water --&gt; drinwater + zwemmen in België</a:t>
            </a:r>
          </a:p>
          <a:p>
            <a:endParaRPr lang="en-US"/>
          </a:p>
          <a:p>
            <a:r>
              <a:rPr lang="en-US"/>
              <a:t>8 miljoen ton plastiek in zeewater </a:t>
            </a:r>
          </a:p>
          <a:p>
            <a:r>
              <a:rPr lang="en-US"/>
              <a:t>= inkomen en voedselvoorraad </a:t>
            </a:r>
          </a:p>
          <a:p>
            <a:endParaRPr lang="en-US"/>
          </a:p>
          <a:p>
            <a:r>
              <a:rPr lang="en-US"/>
              <a:t>Vervuiling zorgt oo voor klimaatverandering en verlies biodiversiteit (bv. bijen en stijging zeespiegel). Afwatering België als voorbeeld.</a:t>
            </a:r>
          </a:p>
          <a:p>
            <a:endParaRPr lang="en-US"/>
          </a:p>
          <a:p>
            <a:r>
              <a:rPr lang="en-US"/>
              <a:t>https://www.eoswetenschap.eu/natuur-milieu/36-miljard-ton-bodemverlies-jaar-door-regenval-en-ontbossing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afval in water --&gt; drinwater + zwemmen in België</a:t>
            </a:r>
          </a:p>
          <a:p>
            <a:endParaRPr lang="en-US"/>
          </a:p>
          <a:p>
            <a:r>
              <a:rPr lang="en-US"/>
              <a:t>8 miljoen ton plastiek in zeewater </a:t>
            </a:r>
          </a:p>
          <a:p>
            <a:r>
              <a:rPr lang="en-US"/>
              <a:t>= inkomen en voedselvoorraad </a:t>
            </a:r>
          </a:p>
          <a:p>
            <a:endParaRPr lang="en-US"/>
          </a:p>
          <a:p>
            <a:r>
              <a:rPr lang="en-US"/>
              <a:t>Vervuiling zorgt oo voor klimaatverandering en verlies biodiversiteit (bv. bijen en stijging zeespiegel). Afwatering België als voorbeeld.</a:t>
            </a:r>
          </a:p>
          <a:p>
            <a:endParaRPr lang="en-US"/>
          </a:p>
          <a:p>
            <a:r>
              <a:rPr lang="en-US"/>
              <a:t>https://www.eoswetenschap.eu/natuur-milieu/36-miljard-ton-bodemverlies-jaar-door-regenval-en-ontbossing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afval in water --&gt; drinwater + zwemmen in België</a:t>
            </a:r>
          </a:p>
          <a:p>
            <a:endParaRPr lang="en-US"/>
          </a:p>
          <a:p>
            <a:r>
              <a:rPr lang="en-US"/>
              <a:t>8 miljoen ton plastiek in zeewater </a:t>
            </a:r>
          </a:p>
          <a:p>
            <a:r>
              <a:rPr lang="en-US"/>
              <a:t>= inkomen en voedselvoorraad </a:t>
            </a:r>
          </a:p>
          <a:p>
            <a:endParaRPr lang="en-US"/>
          </a:p>
          <a:p>
            <a:r>
              <a:rPr lang="en-US"/>
              <a:t>Vervuiling zorgt oo voor klimaatverandering en verlies biodiversiteit (bv. bijen en stijging zeespiegel). Afwatering België als voorbeeld.</a:t>
            </a:r>
          </a:p>
          <a:p>
            <a:endParaRPr lang="en-US"/>
          </a:p>
          <a:p>
            <a:r>
              <a:rPr lang="en-US"/>
              <a:t>https://www.eoswetenschap.eu/natuur-milieu/36-miljard-ton-bodemverlies-jaar-door-regenval-en-ontbossing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8/6/24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8.svg"/><Relationship Id="rId7" Type="http://schemas.openxmlformats.org/officeDocument/2006/relationships/image" Target="../media/image1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2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21.png"/><Relationship Id="rId7" Type="http://schemas.openxmlformats.org/officeDocument/2006/relationships/image" Target="../media/image11.png"/><Relationship Id="rId12" Type="http://schemas.openxmlformats.org/officeDocument/2006/relationships/image" Target="../media/image8.sv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11" Type="http://schemas.openxmlformats.org/officeDocument/2006/relationships/image" Target="../media/image7.png"/><Relationship Id="rId5" Type="http://schemas.openxmlformats.org/officeDocument/2006/relationships/image" Target="../media/image14.png"/><Relationship Id="rId10" Type="http://schemas.openxmlformats.org/officeDocument/2006/relationships/image" Target="../media/image34.svg"/><Relationship Id="rId4" Type="http://schemas.openxmlformats.org/officeDocument/2006/relationships/image" Target="../media/image22.svg"/><Relationship Id="rId9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0.svg"/><Relationship Id="rId7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8.svg"/><Relationship Id="rId4" Type="http://schemas.openxmlformats.org/officeDocument/2006/relationships/image" Target="../media/image7.png"/><Relationship Id="rId9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0.svg"/><Relationship Id="rId7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8.svg"/><Relationship Id="rId10" Type="http://schemas.openxmlformats.org/officeDocument/2006/relationships/image" Target="../media/image32.svg"/><Relationship Id="rId4" Type="http://schemas.openxmlformats.org/officeDocument/2006/relationships/image" Target="../media/image7.png"/><Relationship Id="rId9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9.png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L42ZY_wmscM?start=1&amp;feature=oembed" TargetMode="External"/><Relationship Id="rId6" Type="http://schemas.openxmlformats.org/officeDocument/2006/relationships/image" Target="../media/image8.svg"/><Relationship Id="rId11" Type="http://schemas.openxmlformats.org/officeDocument/2006/relationships/image" Target="../media/image35.jpeg"/><Relationship Id="rId5" Type="http://schemas.openxmlformats.org/officeDocument/2006/relationships/image" Target="../media/image7.png"/><Relationship Id="rId10" Type="http://schemas.openxmlformats.org/officeDocument/2006/relationships/hyperlink" Target="https://www.youtube.com/watch?time_continue=1&amp;v=L42ZY_wmscM&amp;embeds_referring_euri=https%3A%2F%2Fdocs.google.com%2F&amp;embeds_referring_origin=https%3A%2F%2Fdocs.google.com&amp;source_ve_path=Mjg2NjY&amp;feature=emb_logo" TargetMode="External"/><Relationship Id="rId4" Type="http://schemas.openxmlformats.org/officeDocument/2006/relationships/image" Target="../media/image10.svg"/><Relationship Id="rId9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image" Target="../media/image10.svg"/><Relationship Id="rId7" Type="http://schemas.openxmlformats.org/officeDocument/2006/relationships/image" Target="../media/image37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11" Type="http://schemas.openxmlformats.org/officeDocument/2006/relationships/image" Target="../media/image13.png"/><Relationship Id="rId5" Type="http://schemas.openxmlformats.org/officeDocument/2006/relationships/image" Target="../media/image8.svg"/><Relationship Id="rId10" Type="http://schemas.openxmlformats.org/officeDocument/2006/relationships/image" Target="../media/image12.png"/><Relationship Id="rId4" Type="http://schemas.openxmlformats.org/officeDocument/2006/relationships/image" Target="../media/image7.png"/><Relationship Id="rId9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svg"/><Relationship Id="rId3" Type="http://schemas.openxmlformats.org/officeDocument/2006/relationships/image" Target="../media/image12.png"/><Relationship Id="rId7" Type="http://schemas.openxmlformats.org/officeDocument/2006/relationships/image" Target="../media/image3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1.png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48.png"/><Relationship Id="rId3" Type="http://schemas.openxmlformats.org/officeDocument/2006/relationships/image" Target="../media/image42.png"/><Relationship Id="rId7" Type="http://schemas.openxmlformats.org/officeDocument/2006/relationships/image" Target="../media/image14.png"/><Relationship Id="rId12" Type="http://schemas.openxmlformats.org/officeDocument/2006/relationships/image" Target="../media/image1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png"/><Relationship Id="rId11" Type="http://schemas.openxmlformats.org/officeDocument/2006/relationships/image" Target="../media/image47.svg"/><Relationship Id="rId5" Type="http://schemas.openxmlformats.org/officeDocument/2006/relationships/image" Target="../media/image44.png"/><Relationship Id="rId15" Type="http://schemas.openxmlformats.org/officeDocument/2006/relationships/image" Target="../media/image50.png"/><Relationship Id="rId10" Type="http://schemas.openxmlformats.org/officeDocument/2006/relationships/image" Target="../media/image46.png"/><Relationship Id="rId4" Type="http://schemas.openxmlformats.org/officeDocument/2006/relationships/image" Target="../media/image43.png"/><Relationship Id="rId9" Type="http://schemas.openxmlformats.org/officeDocument/2006/relationships/image" Target="../media/image23.png"/><Relationship Id="rId14" Type="http://schemas.openxmlformats.org/officeDocument/2006/relationships/image" Target="../media/image4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sv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8.svg"/><Relationship Id="rId7" Type="http://schemas.openxmlformats.org/officeDocument/2006/relationships/image" Target="../media/image15.png"/><Relationship Id="rId12" Type="http://schemas.openxmlformats.org/officeDocument/2006/relationships/image" Target="../media/image20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11" Type="http://schemas.openxmlformats.org/officeDocument/2006/relationships/image" Target="../media/image19.png"/><Relationship Id="rId5" Type="http://schemas.openxmlformats.org/officeDocument/2006/relationships/image" Target="../media/image11.png"/><Relationship Id="rId10" Type="http://schemas.openxmlformats.org/officeDocument/2006/relationships/image" Target="../media/image18.svg"/><Relationship Id="rId4" Type="http://schemas.openxmlformats.org/officeDocument/2006/relationships/image" Target="../media/image14.png"/><Relationship Id="rId9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27.png"/><Relationship Id="rId3" Type="http://schemas.openxmlformats.org/officeDocument/2006/relationships/image" Target="../media/image21.png"/><Relationship Id="rId7" Type="http://schemas.openxmlformats.org/officeDocument/2006/relationships/image" Target="../media/image23.png"/><Relationship Id="rId12" Type="http://schemas.openxmlformats.org/officeDocument/2006/relationships/image" Target="../media/image26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11" Type="http://schemas.openxmlformats.org/officeDocument/2006/relationships/image" Target="../media/image25.png"/><Relationship Id="rId5" Type="http://schemas.openxmlformats.org/officeDocument/2006/relationships/image" Target="../media/image14.png"/><Relationship Id="rId10" Type="http://schemas.openxmlformats.org/officeDocument/2006/relationships/image" Target="../media/image24.png"/><Relationship Id="rId4" Type="http://schemas.openxmlformats.org/officeDocument/2006/relationships/image" Target="../media/image22.svg"/><Relationship Id="rId9" Type="http://schemas.openxmlformats.org/officeDocument/2006/relationships/image" Target="../media/image13.png"/><Relationship Id="rId14" Type="http://schemas.openxmlformats.org/officeDocument/2006/relationships/image" Target="../media/image2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25.png"/><Relationship Id="rId3" Type="http://schemas.openxmlformats.org/officeDocument/2006/relationships/image" Target="../media/image21.png"/><Relationship Id="rId7" Type="http://schemas.openxmlformats.org/officeDocument/2006/relationships/image" Target="../media/image14.png"/><Relationship Id="rId12" Type="http://schemas.openxmlformats.org/officeDocument/2006/relationships/image" Target="../media/image24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11" Type="http://schemas.openxmlformats.org/officeDocument/2006/relationships/image" Target="../media/image30.svg"/><Relationship Id="rId5" Type="http://schemas.openxmlformats.org/officeDocument/2006/relationships/image" Target="../media/image11.png"/><Relationship Id="rId15" Type="http://schemas.openxmlformats.org/officeDocument/2006/relationships/image" Target="../media/image27.png"/><Relationship Id="rId10" Type="http://schemas.openxmlformats.org/officeDocument/2006/relationships/image" Target="../media/image29.png"/><Relationship Id="rId4" Type="http://schemas.openxmlformats.org/officeDocument/2006/relationships/image" Target="../media/image22.svg"/><Relationship Id="rId9" Type="http://schemas.openxmlformats.org/officeDocument/2006/relationships/image" Target="../media/image23.png"/><Relationship Id="rId14" Type="http://schemas.openxmlformats.org/officeDocument/2006/relationships/image" Target="../media/image26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sv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svg"/><Relationship Id="rId5" Type="http://schemas.openxmlformats.org/officeDocument/2006/relationships/image" Target="../media/image31.png"/><Relationship Id="rId4" Type="http://schemas.openxmlformats.org/officeDocument/2006/relationships/image" Target="../media/image11.png"/><Relationship Id="rId9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sv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svg"/><Relationship Id="rId5" Type="http://schemas.openxmlformats.org/officeDocument/2006/relationships/image" Target="../media/image31.png"/><Relationship Id="rId4" Type="http://schemas.openxmlformats.org/officeDocument/2006/relationships/image" Target="../media/image11.png"/><Relationship Id="rId9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sv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svg"/><Relationship Id="rId5" Type="http://schemas.openxmlformats.org/officeDocument/2006/relationships/image" Target="../media/image31.png"/><Relationship Id="rId4" Type="http://schemas.openxmlformats.org/officeDocument/2006/relationships/image" Target="../media/image11.png"/><Relationship Id="rId9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0.svg"/><Relationship Id="rId7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18939" y="403066"/>
            <a:ext cx="18186793" cy="9681016"/>
            <a:chOff x="0" y="0"/>
            <a:chExt cx="24249057" cy="12908021"/>
          </a:xfrm>
        </p:grpSpPr>
        <p:grpSp>
          <p:nvGrpSpPr>
            <p:cNvPr id="3" name="Group 3"/>
            <p:cNvGrpSpPr/>
            <p:nvPr/>
          </p:nvGrpSpPr>
          <p:grpSpPr>
            <a:xfrm rot="516655">
              <a:off x="755062" y="914950"/>
              <a:ext cx="13017058" cy="10562690"/>
              <a:chOff x="0" y="0"/>
              <a:chExt cx="2300736" cy="1866932"/>
            </a:xfrm>
          </p:grpSpPr>
          <p:sp>
            <p:nvSpPr>
              <p:cNvPr id="4" name="Freeform 4"/>
              <p:cNvSpPr/>
              <p:nvPr/>
            </p:nvSpPr>
            <p:spPr>
              <a:xfrm>
                <a:off x="0" y="0"/>
                <a:ext cx="2300736" cy="1866932"/>
              </a:xfrm>
              <a:custGeom>
                <a:avLst/>
                <a:gdLst/>
                <a:ahLst/>
                <a:cxnLst/>
                <a:rect l="l" t="t" r="r" b="b"/>
                <a:pathLst>
                  <a:path w="2300736" h="1866932">
                    <a:moveTo>
                      <a:pt x="1150368" y="0"/>
                    </a:moveTo>
                    <a:lnTo>
                      <a:pt x="2300736" y="713104"/>
                    </a:lnTo>
                    <a:lnTo>
                      <a:pt x="1861335" y="1866932"/>
                    </a:lnTo>
                    <a:lnTo>
                      <a:pt x="439401" y="1866932"/>
                    </a:lnTo>
                    <a:lnTo>
                      <a:pt x="0" y="713104"/>
                    </a:lnTo>
                    <a:lnTo>
                      <a:pt x="1150368" y="0"/>
                    </a:lnTo>
                    <a:close/>
                  </a:path>
                </a:pathLst>
              </a:custGeom>
              <a:solidFill>
                <a:srgbClr val="00A690"/>
              </a:solidFill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5" name="TextBox 5"/>
              <p:cNvSpPr txBox="1"/>
              <p:nvPr/>
            </p:nvSpPr>
            <p:spPr>
              <a:xfrm>
                <a:off x="359490" y="419108"/>
                <a:ext cx="1581756" cy="1331141"/>
              </a:xfrm>
              <a:prstGeom prst="rect">
                <a:avLst/>
              </a:prstGeom>
            </p:spPr>
            <p:txBody>
              <a:bodyPr lIns="52257" tIns="52257" rIns="52257" bIns="52257" rtlCol="0" anchor="ctr"/>
              <a:lstStyle/>
              <a:p>
                <a:pPr algn="ctr">
                  <a:lnSpc>
                    <a:spcPts val="3360"/>
                  </a:lnSpc>
                </a:pPr>
                <a:endParaRPr/>
              </a:p>
            </p:txBody>
          </p:sp>
        </p:grpSp>
        <p:grpSp>
          <p:nvGrpSpPr>
            <p:cNvPr id="6" name="Group 6"/>
            <p:cNvGrpSpPr/>
            <p:nvPr/>
          </p:nvGrpSpPr>
          <p:grpSpPr>
            <a:xfrm rot="132566">
              <a:off x="7909522" y="1251948"/>
              <a:ext cx="15099778" cy="8273155"/>
              <a:chOff x="0" y="0"/>
              <a:chExt cx="2899523" cy="1588646"/>
            </a:xfrm>
          </p:grpSpPr>
          <p:sp>
            <p:nvSpPr>
              <p:cNvPr id="7" name="Freeform 7"/>
              <p:cNvSpPr/>
              <p:nvPr/>
            </p:nvSpPr>
            <p:spPr>
              <a:xfrm>
                <a:off x="0" y="0"/>
                <a:ext cx="2899523" cy="1588646"/>
              </a:xfrm>
              <a:custGeom>
                <a:avLst/>
                <a:gdLst/>
                <a:ahLst/>
                <a:cxnLst/>
                <a:rect l="l" t="t" r="r" b="b"/>
                <a:pathLst>
                  <a:path w="2899523" h="1588646">
                    <a:moveTo>
                      <a:pt x="0" y="0"/>
                    </a:moveTo>
                    <a:lnTo>
                      <a:pt x="2899523" y="0"/>
                    </a:lnTo>
                    <a:lnTo>
                      <a:pt x="2899523" y="1588646"/>
                    </a:lnTo>
                    <a:lnTo>
                      <a:pt x="0" y="1588646"/>
                    </a:lnTo>
                    <a:close/>
                  </a:path>
                </a:pathLst>
              </a:custGeom>
              <a:solidFill>
                <a:srgbClr val="00A690"/>
              </a:solidFill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8" name="TextBox 8"/>
              <p:cNvSpPr txBox="1"/>
              <p:nvPr/>
            </p:nvSpPr>
            <p:spPr>
              <a:xfrm>
                <a:off x="0" y="-47625"/>
                <a:ext cx="2899523" cy="1636271"/>
              </a:xfrm>
              <a:prstGeom prst="rect">
                <a:avLst/>
              </a:prstGeom>
            </p:spPr>
            <p:txBody>
              <a:bodyPr lIns="52257" tIns="52257" rIns="52257" bIns="52257" rtlCol="0" anchor="ctr"/>
              <a:lstStyle/>
              <a:p>
                <a:pPr algn="ctr">
                  <a:lnSpc>
                    <a:spcPts val="3360"/>
                  </a:lnSpc>
                </a:pPr>
                <a:endParaRPr/>
              </a:p>
            </p:txBody>
          </p:sp>
        </p:grpSp>
        <p:grpSp>
          <p:nvGrpSpPr>
            <p:cNvPr id="9" name="Group 9"/>
            <p:cNvGrpSpPr/>
            <p:nvPr/>
          </p:nvGrpSpPr>
          <p:grpSpPr>
            <a:xfrm rot="605404">
              <a:off x="968535" y="7764881"/>
              <a:ext cx="4232799" cy="4703004"/>
              <a:chOff x="0" y="0"/>
              <a:chExt cx="812800" cy="903091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0" y="0"/>
                <a:ext cx="812800" cy="903091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903091">
                    <a:moveTo>
                      <a:pt x="0" y="0"/>
                    </a:moveTo>
                    <a:lnTo>
                      <a:pt x="812800" y="0"/>
                    </a:lnTo>
                    <a:lnTo>
                      <a:pt x="812800" y="903091"/>
                    </a:lnTo>
                    <a:lnTo>
                      <a:pt x="0" y="903091"/>
                    </a:lnTo>
                    <a:close/>
                  </a:path>
                </a:pathLst>
              </a:custGeom>
              <a:solidFill>
                <a:srgbClr val="00A690"/>
              </a:solidFill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11" name="TextBox 11"/>
              <p:cNvSpPr txBox="1"/>
              <p:nvPr/>
            </p:nvSpPr>
            <p:spPr>
              <a:xfrm>
                <a:off x="0" y="-47625"/>
                <a:ext cx="812800" cy="950716"/>
              </a:xfrm>
              <a:prstGeom prst="rect">
                <a:avLst/>
              </a:prstGeom>
            </p:spPr>
            <p:txBody>
              <a:bodyPr lIns="52257" tIns="52257" rIns="52257" bIns="52257" rtlCol="0" anchor="ctr"/>
              <a:lstStyle/>
              <a:p>
                <a:pPr algn="ctr">
                  <a:lnSpc>
                    <a:spcPts val="3360"/>
                  </a:lnSpc>
                </a:pPr>
                <a:endParaRPr/>
              </a:p>
            </p:txBody>
          </p:sp>
        </p:grpSp>
        <p:grpSp>
          <p:nvGrpSpPr>
            <p:cNvPr id="12" name="Group 12"/>
            <p:cNvGrpSpPr/>
            <p:nvPr/>
          </p:nvGrpSpPr>
          <p:grpSpPr>
            <a:xfrm rot="-160280">
              <a:off x="4638321" y="8265640"/>
              <a:ext cx="13138011" cy="4232799"/>
              <a:chOff x="0" y="0"/>
              <a:chExt cx="2522816" cy="812800"/>
            </a:xfrm>
          </p:grpSpPr>
          <p:sp>
            <p:nvSpPr>
              <p:cNvPr id="13" name="Freeform 13"/>
              <p:cNvSpPr/>
              <p:nvPr/>
            </p:nvSpPr>
            <p:spPr>
              <a:xfrm>
                <a:off x="0" y="0"/>
                <a:ext cx="2522816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2522816" h="812800">
                    <a:moveTo>
                      <a:pt x="0" y="0"/>
                    </a:moveTo>
                    <a:lnTo>
                      <a:pt x="2522816" y="0"/>
                    </a:lnTo>
                    <a:lnTo>
                      <a:pt x="2522816" y="812800"/>
                    </a:lnTo>
                    <a:lnTo>
                      <a:pt x="0" y="812800"/>
                    </a:lnTo>
                    <a:close/>
                  </a:path>
                </a:pathLst>
              </a:custGeom>
              <a:solidFill>
                <a:srgbClr val="00A690"/>
              </a:solidFill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14" name="TextBox 14"/>
              <p:cNvSpPr txBox="1"/>
              <p:nvPr/>
            </p:nvSpPr>
            <p:spPr>
              <a:xfrm>
                <a:off x="0" y="-47625"/>
                <a:ext cx="2522816" cy="860425"/>
              </a:xfrm>
              <a:prstGeom prst="rect">
                <a:avLst/>
              </a:prstGeom>
            </p:spPr>
            <p:txBody>
              <a:bodyPr lIns="52257" tIns="52257" rIns="52257" bIns="52257" rtlCol="0" anchor="ctr"/>
              <a:lstStyle/>
              <a:p>
                <a:pPr algn="ctr">
                  <a:lnSpc>
                    <a:spcPts val="3360"/>
                  </a:lnSpc>
                </a:pPr>
                <a:endParaRPr/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 rot="169037">
              <a:off x="9525139" y="8295160"/>
              <a:ext cx="13138011" cy="4232799"/>
              <a:chOff x="0" y="0"/>
              <a:chExt cx="2522816" cy="812800"/>
            </a:xfrm>
          </p:grpSpPr>
          <p:sp>
            <p:nvSpPr>
              <p:cNvPr id="16" name="Freeform 16"/>
              <p:cNvSpPr/>
              <p:nvPr/>
            </p:nvSpPr>
            <p:spPr>
              <a:xfrm>
                <a:off x="0" y="0"/>
                <a:ext cx="2522816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2522816" h="812800">
                    <a:moveTo>
                      <a:pt x="0" y="0"/>
                    </a:moveTo>
                    <a:lnTo>
                      <a:pt x="2522816" y="0"/>
                    </a:lnTo>
                    <a:lnTo>
                      <a:pt x="2522816" y="812800"/>
                    </a:lnTo>
                    <a:lnTo>
                      <a:pt x="0" y="812800"/>
                    </a:lnTo>
                    <a:close/>
                  </a:path>
                </a:pathLst>
              </a:custGeom>
              <a:solidFill>
                <a:srgbClr val="00A690"/>
              </a:solidFill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17" name="TextBox 17"/>
              <p:cNvSpPr txBox="1"/>
              <p:nvPr/>
            </p:nvSpPr>
            <p:spPr>
              <a:xfrm>
                <a:off x="0" y="-47625"/>
                <a:ext cx="2522816" cy="860425"/>
              </a:xfrm>
              <a:prstGeom prst="rect">
                <a:avLst/>
              </a:prstGeom>
            </p:spPr>
            <p:txBody>
              <a:bodyPr lIns="52257" tIns="52257" rIns="52257" bIns="52257" rtlCol="0" anchor="ctr"/>
              <a:lstStyle/>
              <a:p>
                <a:pPr algn="ctr">
                  <a:lnSpc>
                    <a:spcPts val="3360"/>
                  </a:lnSpc>
                </a:pPr>
                <a:endParaRPr/>
              </a:p>
            </p:txBody>
          </p:sp>
        </p:grpSp>
        <p:grpSp>
          <p:nvGrpSpPr>
            <p:cNvPr id="18" name="Group 18"/>
            <p:cNvGrpSpPr/>
            <p:nvPr/>
          </p:nvGrpSpPr>
          <p:grpSpPr>
            <a:xfrm rot="193737">
              <a:off x="19700016" y="1449543"/>
              <a:ext cx="4232799" cy="11348277"/>
              <a:chOff x="0" y="0"/>
              <a:chExt cx="812800" cy="2179144"/>
            </a:xfrm>
          </p:grpSpPr>
          <p:sp>
            <p:nvSpPr>
              <p:cNvPr id="19" name="Freeform 19"/>
              <p:cNvSpPr/>
              <p:nvPr/>
            </p:nvSpPr>
            <p:spPr>
              <a:xfrm>
                <a:off x="0" y="0"/>
                <a:ext cx="812800" cy="2179144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2179144">
                    <a:moveTo>
                      <a:pt x="812800" y="1089572"/>
                    </a:moveTo>
                    <a:lnTo>
                      <a:pt x="609600" y="2179144"/>
                    </a:lnTo>
                    <a:lnTo>
                      <a:pt x="203200" y="2179144"/>
                    </a:lnTo>
                    <a:lnTo>
                      <a:pt x="0" y="1089572"/>
                    </a:lnTo>
                    <a:lnTo>
                      <a:pt x="203200" y="0"/>
                    </a:lnTo>
                    <a:lnTo>
                      <a:pt x="609600" y="0"/>
                    </a:lnTo>
                    <a:lnTo>
                      <a:pt x="812800" y="1089572"/>
                    </a:lnTo>
                    <a:close/>
                  </a:path>
                </a:pathLst>
              </a:custGeom>
              <a:solidFill>
                <a:srgbClr val="00A690"/>
              </a:solidFill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0" name="TextBox 20"/>
              <p:cNvSpPr txBox="1"/>
              <p:nvPr/>
            </p:nvSpPr>
            <p:spPr>
              <a:xfrm>
                <a:off x="114300" y="-47625"/>
                <a:ext cx="584200" cy="2226769"/>
              </a:xfrm>
              <a:prstGeom prst="rect">
                <a:avLst/>
              </a:prstGeom>
            </p:spPr>
            <p:txBody>
              <a:bodyPr lIns="52257" tIns="52257" rIns="52257" bIns="52257" rtlCol="0" anchor="ctr"/>
              <a:lstStyle/>
              <a:p>
                <a:pPr algn="ctr">
                  <a:lnSpc>
                    <a:spcPts val="3360"/>
                  </a:lnSpc>
                </a:pPr>
                <a:endParaRPr/>
              </a:p>
            </p:txBody>
          </p:sp>
        </p:grpSp>
        <p:grpSp>
          <p:nvGrpSpPr>
            <p:cNvPr id="21" name="Group 21"/>
            <p:cNvGrpSpPr/>
            <p:nvPr/>
          </p:nvGrpSpPr>
          <p:grpSpPr>
            <a:xfrm rot="967508">
              <a:off x="683943" y="2724532"/>
              <a:ext cx="7353179" cy="5966736"/>
              <a:chOff x="0" y="0"/>
              <a:chExt cx="2300736" cy="1866932"/>
            </a:xfrm>
          </p:grpSpPr>
          <p:sp>
            <p:nvSpPr>
              <p:cNvPr id="22" name="Freeform 22"/>
              <p:cNvSpPr/>
              <p:nvPr/>
            </p:nvSpPr>
            <p:spPr>
              <a:xfrm>
                <a:off x="0" y="0"/>
                <a:ext cx="2300736" cy="1866932"/>
              </a:xfrm>
              <a:custGeom>
                <a:avLst/>
                <a:gdLst/>
                <a:ahLst/>
                <a:cxnLst/>
                <a:rect l="l" t="t" r="r" b="b"/>
                <a:pathLst>
                  <a:path w="2300736" h="1866932">
                    <a:moveTo>
                      <a:pt x="1150368" y="0"/>
                    </a:moveTo>
                    <a:lnTo>
                      <a:pt x="2300736" y="713104"/>
                    </a:lnTo>
                    <a:lnTo>
                      <a:pt x="1861335" y="1866932"/>
                    </a:lnTo>
                    <a:lnTo>
                      <a:pt x="439401" y="1866932"/>
                    </a:lnTo>
                    <a:lnTo>
                      <a:pt x="0" y="713104"/>
                    </a:lnTo>
                    <a:lnTo>
                      <a:pt x="1150368" y="0"/>
                    </a:lnTo>
                    <a:close/>
                  </a:path>
                </a:pathLst>
              </a:custGeom>
              <a:solidFill>
                <a:srgbClr val="00A690"/>
              </a:solidFill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" name="TextBox 23"/>
              <p:cNvSpPr txBox="1"/>
              <p:nvPr/>
            </p:nvSpPr>
            <p:spPr>
              <a:xfrm>
                <a:off x="359490" y="419108"/>
                <a:ext cx="1581756" cy="1331141"/>
              </a:xfrm>
              <a:prstGeom prst="rect">
                <a:avLst/>
              </a:prstGeom>
            </p:spPr>
            <p:txBody>
              <a:bodyPr lIns="52257" tIns="52257" rIns="52257" bIns="52257" rtlCol="0" anchor="ctr"/>
              <a:lstStyle/>
              <a:p>
                <a:pPr algn="ctr">
                  <a:lnSpc>
                    <a:spcPts val="3360"/>
                  </a:lnSpc>
                </a:pPr>
                <a:endParaRPr/>
              </a:p>
            </p:txBody>
          </p:sp>
        </p:grpSp>
      </p:grpSp>
      <p:sp>
        <p:nvSpPr>
          <p:cNvPr id="24" name="Freeform 24"/>
          <p:cNvSpPr/>
          <p:nvPr/>
        </p:nvSpPr>
        <p:spPr>
          <a:xfrm>
            <a:off x="386231" y="446491"/>
            <a:ext cx="3670104" cy="2136901"/>
          </a:xfrm>
          <a:custGeom>
            <a:avLst/>
            <a:gdLst/>
            <a:ahLst/>
            <a:cxnLst/>
            <a:rect l="l" t="t" r="r" b="b"/>
            <a:pathLst>
              <a:path w="3670104" h="2136901">
                <a:moveTo>
                  <a:pt x="0" y="0"/>
                </a:moveTo>
                <a:lnTo>
                  <a:pt x="3670104" y="0"/>
                </a:lnTo>
                <a:lnTo>
                  <a:pt x="3670104" y="2136901"/>
                </a:lnTo>
                <a:lnTo>
                  <a:pt x="0" y="213690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25" name="Freeform 25"/>
          <p:cNvSpPr/>
          <p:nvPr/>
        </p:nvSpPr>
        <p:spPr>
          <a:xfrm>
            <a:off x="13394415" y="408427"/>
            <a:ext cx="3154514" cy="1417857"/>
          </a:xfrm>
          <a:custGeom>
            <a:avLst/>
            <a:gdLst/>
            <a:ahLst/>
            <a:cxnLst/>
            <a:rect l="l" t="t" r="r" b="b"/>
            <a:pathLst>
              <a:path w="3154514" h="1417857">
                <a:moveTo>
                  <a:pt x="0" y="0"/>
                </a:moveTo>
                <a:lnTo>
                  <a:pt x="3154514" y="0"/>
                </a:lnTo>
                <a:lnTo>
                  <a:pt x="3154514" y="1417857"/>
                </a:lnTo>
                <a:lnTo>
                  <a:pt x="0" y="141785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-78497" t="-26392" r="-103787"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26" name="Freeform 26"/>
          <p:cNvSpPr/>
          <p:nvPr/>
        </p:nvSpPr>
        <p:spPr>
          <a:xfrm rot="-96029">
            <a:off x="5350831" y="510518"/>
            <a:ext cx="8735514" cy="1736183"/>
          </a:xfrm>
          <a:custGeom>
            <a:avLst/>
            <a:gdLst/>
            <a:ahLst/>
            <a:cxnLst/>
            <a:rect l="l" t="t" r="r" b="b"/>
            <a:pathLst>
              <a:path w="8735514" h="1736183">
                <a:moveTo>
                  <a:pt x="0" y="0"/>
                </a:moveTo>
                <a:lnTo>
                  <a:pt x="8735514" y="0"/>
                </a:lnTo>
                <a:lnTo>
                  <a:pt x="8735514" y="1736183"/>
                </a:lnTo>
                <a:lnTo>
                  <a:pt x="0" y="1736183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grpSp>
        <p:nvGrpSpPr>
          <p:cNvPr id="27" name="Group 27"/>
          <p:cNvGrpSpPr/>
          <p:nvPr/>
        </p:nvGrpSpPr>
        <p:grpSpPr>
          <a:xfrm>
            <a:off x="2774203" y="2992967"/>
            <a:ext cx="6627789" cy="6627789"/>
            <a:chOff x="0" y="0"/>
            <a:chExt cx="812800" cy="812800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4C3DD"/>
            </a:solidFill>
          </p:spPr>
          <p:txBody>
            <a:bodyPr/>
            <a:lstStyle/>
            <a:p>
              <a:endParaRPr lang="nl-BE"/>
            </a:p>
          </p:txBody>
        </p:sp>
        <p:sp>
          <p:nvSpPr>
            <p:cNvPr id="29" name="TextBox 29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60"/>
                </a:lnSpc>
              </a:pPr>
              <a:endParaRPr/>
            </a:p>
          </p:txBody>
        </p:sp>
      </p:grpSp>
      <p:sp>
        <p:nvSpPr>
          <p:cNvPr id="30" name="Freeform 30"/>
          <p:cNvSpPr/>
          <p:nvPr/>
        </p:nvSpPr>
        <p:spPr>
          <a:xfrm>
            <a:off x="1652792" y="2535767"/>
            <a:ext cx="16131592" cy="7386693"/>
          </a:xfrm>
          <a:custGeom>
            <a:avLst/>
            <a:gdLst/>
            <a:ahLst/>
            <a:cxnLst/>
            <a:rect l="l" t="t" r="r" b="b"/>
            <a:pathLst>
              <a:path w="16131592" h="7386693">
                <a:moveTo>
                  <a:pt x="0" y="0"/>
                </a:moveTo>
                <a:lnTo>
                  <a:pt x="16131592" y="0"/>
                </a:lnTo>
                <a:lnTo>
                  <a:pt x="16131592" y="7386694"/>
                </a:lnTo>
                <a:lnTo>
                  <a:pt x="0" y="7386694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-3666" t="-89752" r="-50801"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31" name="Freeform 31"/>
          <p:cNvSpPr/>
          <p:nvPr/>
        </p:nvSpPr>
        <p:spPr>
          <a:xfrm rot="-96029">
            <a:off x="8501244" y="1636595"/>
            <a:ext cx="8735514" cy="1736183"/>
          </a:xfrm>
          <a:custGeom>
            <a:avLst/>
            <a:gdLst/>
            <a:ahLst/>
            <a:cxnLst/>
            <a:rect l="l" t="t" r="r" b="b"/>
            <a:pathLst>
              <a:path w="8735514" h="1736183">
                <a:moveTo>
                  <a:pt x="0" y="0"/>
                </a:moveTo>
                <a:lnTo>
                  <a:pt x="8735514" y="0"/>
                </a:lnTo>
                <a:lnTo>
                  <a:pt x="8735514" y="1736183"/>
                </a:lnTo>
                <a:lnTo>
                  <a:pt x="0" y="1736183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32" name="Freeform 32"/>
          <p:cNvSpPr/>
          <p:nvPr/>
        </p:nvSpPr>
        <p:spPr>
          <a:xfrm rot="-96029">
            <a:off x="4357618" y="1753401"/>
            <a:ext cx="8735514" cy="1736183"/>
          </a:xfrm>
          <a:custGeom>
            <a:avLst/>
            <a:gdLst/>
            <a:ahLst/>
            <a:cxnLst/>
            <a:rect l="l" t="t" r="r" b="b"/>
            <a:pathLst>
              <a:path w="8735514" h="1736183">
                <a:moveTo>
                  <a:pt x="0" y="0"/>
                </a:moveTo>
                <a:lnTo>
                  <a:pt x="8735514" y="0"/>
                </a:lnTo>
                <a:lnTo>
                  <a:pt x="8735514" y="1736183"/>
                </a:lnTo>
                <a:lnTo>
                  <a:pt x="0" y="1736183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33" name="TextBox 33"/>
          <p:cNvSpPr txBox="1"/>
          <p:nvPr/>
        </p:nvSpPr>
        <p:spPr>
          <a:xfrm>
            <a:off x="5447830" y="910659"/>
            <a:ext cx="11120150" cy="20503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264"/>
              </a:lnSpc>
            </a:pPr>
            <a:r>
              <a:rPr lang="en-US" sz="5903">
                <a:solidFill>
                  <a:srgbClr val="00A690"/>
                </a:solidFill>
                <a:latin typeface="Ultramagnetic"/>
                <a:ea typeface="Ultramagnetic"/>
                <a:cs typeface="Ultramagnetic"/>
                <a:sym typeface="Ultramagnetic"/>
              </a:rPr>
              <a:t>THE RIGHT TO A CLEAN, HEALTHY AND SUSTAINABLE ENVIRONMENT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154638">
            <a:off x="7745248" y="989652"/>
            <a:ext cx="7350280" cy="1385519"/>
          </a:xfrm>
          <a:custGeom>
            <a:avLst/>
            <a:gdLst/>
            <a:ahLst/>
            <a:cxnLst/>
            <a:rect l="l" t="t" r="r" b="b"/>
            <a:pathLst>
              <a:path w="7350280" h="1385519">
                <a:moveTo>
                  <a:pt x="0" y="0"/>
                </a:moveTo>
                <a:lnTo>
                  <a:pt x="7350280" y="0"/>
                </a:lnTo>
                <a:lnTo>
                  <a:pt x="7350280" y="1385520"/>
                </a:lnTo>
                <a:lnTo>
                  <a:pt x="0" y="138552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842" t="-12451" b="-561"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3" name="Freeform 3"/>
          <p:cNvSpPr/>
          <p:nvPr/>
        </p:nvSpPr>
        <p:spPr>
          <a:xfrm rot="-113399">
            <a:off x="2943720" y="747481"/>
            <a:ext cx="7176142" cy="1352694"/>
          </a:xfrm>
          <a:custGeom>
            <a:avLst/>
            <a:gdLst/>
            <a:ahLst/>
            <a:cxnLst/>
            <a:rect l="l" t="t" r="r" b="b"/>
            <a:pathLst>
              <a:path w="7176142" h="1352694">
                <a:moveTo>
                  <a:pt x="0" y="0"/>
                </a:moveTo>
                <a:lnTo>
                  <a:pt x="7176142" y="0"/>
                </a:lnTo>
                <a:lnTo>
                  <a:pt x="7176142" y="1352695"/>
                </a:lnTo>
                <a:lnTo>
                  <a:pt x="0" y="135269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842" t="-12451" b="-561"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4" name="Freeform 4"/>
          <p:cNvSpPr/>
          <p:nvPr/>
        </p:nvSpPr>
        <p:spPr>
          <a:xfrm rot="731481">
            <a:off x="16476808" y="7930730"/>
            <a:ext cx="1564984" cy="1431909"/>
          </a:xfrm>
          <a:custGeom>
            <a:avLst/>
            <a:gdLst/>
            <a:ahLst/>
            <a:cxnLst/>
            <a:rect l="l" t="t" r="r" b="b"/>
            <a:pathLst>
              <a:path w="1564984" h="1431909">
                <a:moveTo>
                  <a:pt x="0" y="0"/>
                </a:moveTo>
                <a:lnTo>
                  <a:pt x="1564984" y="0"/>
                </a:lnTo>
                <a:lnTo>
                  <a:pt x="1564984" y="1431909"/>
                </a:lnTo>
                <a:lnTo>
                  <a:pt x="0" y="143190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203328" t="-91195" r="-7672"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5" name="Freeform 5"/>
          <p:cNvSpPr/>
          <p:nvPr/>
        </p:nvSpPr>
        <p:spPr>
          <a:xfrm rot="-1387163">
            <a:off x="407711" y="3798723"/>
            <a:ext cx="1241978" cy="1040839"/>
          </a:xfrm>
          <a:custGeom>
            <a:avLst/>
            <a:gdLst/>
            <a:ahLst/>
            <a:cxnLst/>
            <a:rect l="l" t="t" r="r" b="b"/>
            <a:pathLst>
              <a:path w="1241978" h="1040839">
                <a:moveTo>
                  <a:pt x="0" y="0"/>
                </a:moveTo>
                <a:lnTo>
                  <a:pt x="1241978" y="0"/>
                </a:lnTo>
                <a:lnTo>
                  <a:pt x="1241978" y="1040839"/>
                </a:lnTo>
                <a:lnTo>
                  <a:pt x="0" y="1040839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191208" b="-95459"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6" name="Freeform 6"/>
          <p:cNvSpPr/>
          <p:nvPr/>
        </p:nvSpPr>
        <p:spPr>
          <a:xfrm>
            <a:off x="203389" y="9480303"/>
            <a:ext cx="767105" cy="767105"/>
          </a:xfrm>
          <a:custGeom>
            <a:avLst/>
            <a:gdLst/>
            <a:ahLst/>
            <a:cxnLst/>
            <a:rect l="l" t="t" r="r" b="b"/>
            <a:pathLst>
              <a:path w="767105" h="767105">
                <a:moveTo>
                  <a:pt x="0" y="0"/>
                </a:moveTo>
                <a:lnTo>
                  <a:pt x="767104" y="0"/>
                </a:lnTo>
                <a:lnTo>
                  <a:pt x="767104" y="767105"/>
                </a:lnTo>
                <a:lnTo>
                  <a:pt x="0" y="767105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7" name="Freeform 7"/>
          <p:cNvSpPr/>
          <p:nvPr/>
        </p:nvSpPr>
        <p:spPr>
          <a:xfrm>
            <a:off x="17313489" y="9368867"/>
            <a:ext cx="878541" cy="878541"/>
          </a:xfrm>
          <a:custGeom>
            <a:avLst/>
            <a:gdLst/>
            <a:ahLst/>
            <a:cxnLst/>
            <a:rect l="l" t="t" r="r" b="b"/>
            <a:pathLst>
              <a:path w="878541" h="878541">
                <a:moveTo>
                  <a:pt x="0" y="0"/>
                </a:moveTo>
                <a:lnTo>
                  <a:pt x="878541" y="0"/>
                </a:lnTo>
                <a:lnTo>
                  <a:pt x="878541" y="878541"/>
                </a:lnTo>
                <a:lnTo>
                  <a:pt x="0" y="878541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grpSp>
        <p:nvGrpSpPr>
          <p:cNvPr id="8" name="Group 8"/>
          <p:cNvGrpSpPr/>
          <p:nvPr/>
        </p:nvGrpSpPr>
        <p:grpSpPr>
          <a:xfrm>
            <a:off x="1069761" y="9600819"/>
            <a:ext cx="16148478" cy="526072"/>
            <a:chOff x="0" y="0"/>
            <a:chExt cx="3837751" cy="125023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837751" cy="125023"/>
            </a:xfrm>
            <a:custGeom>
              <a:avLst/>
              <a:gdLst/>
              <a:ahLst/>
              <a:cxnLst/>
              <a:rect l="l" t="t" r="r" b="b"/>
              <a:pathLst>
                <a:path w="3837751" h="125023">
                  <a:moveTo>
                    <a:pt x="0" y="0"/>
                  </a:moveTo>
                  <a:lnTo>
                    <a:pt x="3837751" y="0"/>
                  </a:lnTo>
                  <a:lnTo>
                    <a:pt x="3837751" y="125023"/>
                  </a:lnTo>
                  <a:lnTo>
                    <a:pt x="0" y="125023"/>
                  </a:lnTo>
                  <a:close/>
                </a:path>
              </a:pathLst>
            </a:custGeom>
            <a:solidFill>
              <a:srgbClr val="00A690"/>
            </a:solidFill>
          </p:spPr>
          <p:txBody>
            <a:bodyPr/>
            <a:lstStyle/>
            <a:p>
              <a:endParaRPr lang="nl-BE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-28575"/>
              <a:ext cx="3837751" cy="15359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sp>
        <p:nvSpPr>
          <p:cNvPr id="11" name="AutoShape 11"/>
          <p:cNvSpPr/>
          <p:nvPr/>
        </p:nvSpPr>
        <p:spPr>
          <a:xfrm>
            <a:off x="4637239" y="9863855"/>
            <a:ext cx="2861500" cy="0"/>
          </a:xfrm>
          <a:prstGeom prst="line">
            <a:avLst/>
          </a:prstGeom>
          <a:ln w="47625" cap="flat">
            <a:solidFill>
              <a:srgbClr val="FFFFFF"/>
            </a:solidFill>
            <a:prstDash val="sysDash"/>
            <a:headEnd type="none" w="sm" len="sm"/>
            <a:tailEnd type="none" w="sm" len="sm"/>
          </a:ln>
        </p:spPr>
        <p:txBody>
          <a:bodyPr/>
          <a:lstStyle/>
          <a:p>
            <a:endParaRPr lang="nl-BE"/>
          </a:p>
        </p:txBody>
      </p:sp>
      <p:sp>
        <p:nvSpPr>
          <p:cNvPr id="12" name="AutoShape 12"/>
          <p:cNvSpPr/>
          <p:nvPr/>
        </p:nvSpPr>
        <p:spPr>
          <a:xfrm>
            <a:off x="10818058" y="9863855"/>
            <a:ext cx="2861500" cy="0"/>
          </a:xfrm>
          <a:prstGeom prst="line">
            <a:avLst/>
          </a:prstGeom>
          <a:ln w="47625" cap="flat">
            <a:solidFill>
              <a:srgbClr val="FFFFFF"/>
            </a:solidFill>
            <a:prstDash val="sysDash"/>
            <a:headEnd type="none" w="sm" len="sm"/>
            <a:tailEnd type="none" w="sm" len="sm"/>
          </a:ln>
        </p:spPr>
        <p:txBody>
          <a:bodyPr/>
          <a:lstStyle/>
          <a:p>
            <a:endParaRPr lang="nl-BE"/>
          </a:p>
        </p:txBody>
      </p:sp>
      <p:sp>
        <p:nvSpPr>
          <p:cNvPr id="13" name="TextBox 13"/>
          <p:cNvSpPr txBox="1"/>
          <p:nvPr/>
        </p:nvSpPr>
        <p:spPr>
          <a:xfrm>
            <a:off x="8096137" y="9638603"/>
            <a:ext cx="2095725" cy="4028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77"/>
              </a:lnSpc>
            </a:pPr>
            <a:r>
              <a:rPr lang="en-US" sz="2412">
                <a:solidFill>
                  <a:srgbClr val="FFFFFF"/>
                </a:solidFill>
                <a:latin typeface="Ultramagnetic"/>
                <a:ea typeface="Ultramagnetic"/>
                <a:cs typeface="Ultramagnetic"/>
                <a:sym typeface="Ultramagnetic"/>
              </a:rPr>
              <a:t>WWW.YOUCA.BE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2539278" y="921738"/>
            <a:ext cx="12836233" cy="9365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700"/>
              </a:lnSpc>
            </a:pPr>
            <a:r>
              <a:rPr lang="en-US" sz="5500">
                <a:solidFill>
                  <a:srgbClr val="FFFFFF"/>
                </a:solidFill>
                <a:latin typeface="Ultramagnetic"/>
                <a:ea typeface="Ultramagnetic"/>
                <a:cs typeface="Ultramagnetic"/>
                <a:sym typeface="Ultramagnetic"/>
              </a:rPr>
              <a:t>CONVENTION ON THE RIGHT OF THE CHILD</a:t>
            </a:r>
          </a:p>
        </p:txBody>
      </p:sp>
      <p:sp>
        <p:nvSpPr>
          <p:cNvPr id="15" name="Freeform 15"/>
          <p:cNvSpPr/>
          <p:nvPr/>
        </p:nvSpPr>
        <p:spPr>
          <a:xfrm>
            <a:off x="133872" y="148680"/>
            <a:ext cx="2338731" cy="961664"/>
          </a:xfrm>
          <a:custGeom>
            <a:avLst/>
            <a:gdLst/>
            <a:ahLst/>
            <a:cxnLst/>
            <a:rect l="l" t="t" r="r" b="b"/>
            <a:pathLst>
              <a:path w="2338731" h="961664">
                <a:moveTo>
                  <a:pt x="0" y="0"/>
                </a:moveTo>
                <a:lnTo>
                  <a:pt x="2338731" y="0"/>
                </a:lnTo>
                <a:lnTo>
                  <a:pt x="2338731" y="961664"/>
                </a:lnTo>
                <a:lnTo>
                  <a:pt x="0" y="96166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752" t="-7296" r="-108139" b="-535"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6" name="TextBox 16"/>
          <p:cNvSpPr txBox="1"/>
          <p:nvPr/>
        </p:nvSpPr>
        <p:spPr>
          <a:xfrm>
            <a:off x="133872" y="386307"/>
            <a:ext cx="2338731" cy="4387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40"/>
              </a:lnSpc>
            </a:pPr>
            <a:r>
              <a:rPr lang="en-US" sz="2600">
                <a:solidFill>
                  <a:srgbClr val="DE5737"/>
                </a:solidFill>
                <a:latin typeface="Montserrat"/>
                <a:ea typeface="Montserrat"/>
                <a:cs typeface="Montserrat"/>
                <a:sym typeface="Montserrat"/>
              </a:rPr>
              <a:t>Optional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3378506" y="3603889"/>
            <a:ext cx="14374254" cy="64375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698"/>
              </a:lnSpc>
            </a:pPr>
            <a:r>
              <a:rPr lang="en-US" sz="3990">
                <a:solidFill>
                  <a:srgbClr val="19536A"/>
                </a:solidFill>
                <a:latin typeface="Montserrat"/>
                <a:ea typeface="Montserrat"/>
                <a:cs typeface="Montserrat"/>
                <a:sym typeface="Montserrat"/>
              </a:rPr>
              <a:t>Adopted on 20/11/1998 by the UN</a:t>
            </a:r>
          </a:p>
          <a:p>
            <a:pPr algn="l">
              <a:lnSpc>
                <a:spcPts val="8698"/>
              </a:lnSpc>
            </a:pPr>
            <a:r>
              <a:rPr lang="en-US" sz="3990">
                <a:solidFill>
                  <a:srgbClr val="19536A"/>
                </a:solidFill>
                <a:latin typeface="Montserrat"/>
                <a:ea typeface="Montserrat"/>
                <a:cs typeface="Montserrat"/>
                <a:sym typeface="Montserrat"/>
              </a:rPr>
              <a:t>Applies to everyone under 18y</a:t>
            </a:r>
          </a:p>
          <a:p>
            <a:pPr algn="l">
              <a:lnSpc>
                <a:spcPts val="8698"/>
              </a:lnSpc>
            </a:pPr>
            <a:r>
              <a:rPr lang="en-US" sz="3990">
                <a:solidFill>
                  <a:srgbClr val="19536A"/>
                </a:solidFill>
                <a:latin typeface="Montserrat"/>
                <a:ea typeface="Montserrat"/>
                <a:cs typeface="Montserrat"/>
                <a:sym typeface="Montserrat"/>
              </a:rPr>
              <a:t>Almost all countries have signed the convention</a:t>
            </a:r>
          </a:p>
          <a:p>
            <a:pPr algn="l">
              <a:lnSpc>
                <a:spcPts val="8698"/>
              </a:lnSpc>
            </a:pPr>
            <a:r>
              <a:rPr lang="en-US" sz="3990">
                <a:solidFill>
                  <a:srgbClr val="19536A"/>
                </a:solidFill>
                <a:latin typeface="Montserrat"/>
                <a:ea typeface="Montserrat"/>
                <a:cs typeface="Montserrat"/>
                <a:sym typeface="Montserrat"/>
              </a:rPr>
              <a:t>Passed into law in Belgium in early 1992</a:t>
            </a:r>
          </a:p>
          <a:p>
            <a:pPr algn="l">
              <a:lnSpc>
                <a:spcPts val="8698"/>
              </a:lnSpc>
            </a:pPr>
            <a:endParaRPr lang="en-US" sz="3990">
              <a:solidFill>
                <a:srgbClr val="19536A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algn="ctr">
              <a:lnSpc>
                <a:spcPts val="8698"/>
              </a:lnSpc>
            </a:pPr>
            <a:endParaRPr lang="en-US" sz="3990">
              <a:solidFill>
                <a:srgbClr val="19536A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8" name="Freeform 18"/>
          <p:cNvSpPr/>
          <p:nvPr/>
        </p:nvSpPr>
        <p:spPr>
          <a:xfrm>
            <a:off x="2607438" y="4034720"/>
            <a:ext cx="625107" cy="625107"/>
          </a:xfrm>
          <a:custGeom>
            <a:avLst/>
            <a:gdLst/>
            <a:ahLst/>
            <a:cxnLst/>
            <a:rect l="l" t="t" r="r" b="b"/>
            <a:pathLst>
              <a:path w="625107" h="625107">
                <a:moveTo>
                  <a:pt x="0" y="0"/>
                </a:moveTo>
                <a:lnTo>
                  <a:pt x="625107" y="0"/>
                </a:lnTo>
                <a:lnTo>
                  <a:pt x="625107" y="625107"/>
                </a:lnTo>
                <a:lnTo>
                  <a:pt x="0" y="625107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9" name="Freeform 19"/>
          <p:cNvSpPr/>
          <p:nvPr/>
        </p:nvSpPr>
        <p:spPr>
          <a:xfrm>
            <a:off x="2580613" y="5132025"/>
            <a:ext cx="625107" cy="625107"/>
          </a:xfrm>
          <a:custGeom>
            <a:avLst/>
            <a:gdLst/>
            <a:ahLst/>
            <a:cxnLst/>
            <a:rect l="l" t="t" r="r" b="b"/>
            <a:pathLst>
              <a:path w="625107" h="625107">
                <a:moveTo>
                  <a:pt x="0" y="0"/>
                </a:moveTo>
                <a:lnTo>
                  <a:pt x="625106" y="0"/>
                </a:lnTo>
                <a:lnTo>
                  <a:pt x="625106" y="625106"/>
                </a:lnTo>
                <a:lnTo>
                  <a:pt x="0" y="625106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20" name="Freeform 20"/>
          <p:cNvSpPr/>
          <p:nvPr/>
        </p:nvSpPr>
        <p:spPr>
          <a:xfrm>
            <a:off x="2580613" y="7330686"/>
            <a:ext cx="625107" cy="625107"/>
          </a:xfrm>
          <a:custGeom>
            <a:avLst/>
            <a:gdLst/>
            <a:ahLst/>
            <a:cxnLst/>
            <a:rect l="l" t="t" r="r" b="b"/>
            <a:pathLst>
              <a:path w="625107" h="625107">
                <a:moveTo>
                  <a:pt x="0" y="0"/>
                </a:moveTo>
                <a:lnTo>
                  <a:pt x="625106" y="0"/>
                </a:lnTo>
                <a:lnTo>
                  <a:pt x="625106" y="625106"/>
                </a:lnTo>
                <a:lnTo>
                  <a:pt x="0" y="625106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21" name="Freeform 21"/>
          <p:cNvSpPr/>
          <p:nvPr/>
        </p:nvSpPr>
        <p:spPr>
          <a:xfrm>
            <a:off x="2607438" y="6229329"/>
            <a:ext cx="625107" cy="625107"/>
          </a:xfrm>
          <a:custGeom>
            <a:avLst/>
            <a:gdLst/>
            <a:ahLst/>
            <a:cxnLst/>
            <a:rect l="l" t="t" r="r" b="b"/>
            <a:pathLst>
              <a:path w="625107" h="625107">
                <a:moveTo>
                  <a:pt x="0" y="0"/>
                </a:moveTo>
                <a:lnTo>
                  <a:pt x="625107" y="0"/>
                </a:lnTo>
                <a:lnTo>
                  <a:pt x="625107" y="625107"/>
                </a:lnTo>
                <a:lnTo>
                  <a:pt x="0" y="625107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03389" y="9480303"/>
            <a:ext cx="767105" cy="767105"/>
          </a:xfrm>
          <a:custGeom>
            <a:avLst/>
            <a:gdLst/>
            <a:ahLst/>
            <a:cxnLst/>
            <a:rect l="l" t="t" r="r" b="b"/>
            <a:pathLst>
              <a:path w="767105" h="767105">
                <a:moveTo>
                  <a:pt x="0" y="0"/>
                </a:moveTo>
                <a:lnTo>
                  <a:pt x="767104" y="0"/>
                </a:lnTo>
                <a:lnTo>
                  <a:pt x="767104" y="767105"/>
                </a:lnTo>
                <a:lnTo>
                  <a:pt x="0" y="76710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3" name="Freeform 3"/>
          <p:cNvSpPr/>
          <p:nvPr/>
        </p:nvSpPr>
        <p:spPr>
          <a:xfrm rot="875811">
            <a:off x="15764946" y="496843"/>
            <a:ext cx="1881211" cy="1576548"/>
          </a:xfrm>
          <a:custGeom>
            <a:avLst/>
            <a:gdLst/>
            <a:ahLst/>
            <a:cxnLst/>
            <a:rect l="l" t="t" r="r" b="b"/>
            <a:pathLst>
              <a:path w="1881211" h="1576548">
                <a:moveTo>
                  <a:pt x="0" y="0"/>
                </a:moveTo>
                <a:lnTo>
                  <a:pt x="1881212" y="0"/>
                </a:lnTo>
                <a:lnTo>
                  <a:pt x="1881212" y="1576547"/>
                </a:lnTo>
                <a:lnTo>
                  <a:pt x="0" y="157654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91208" b="-95459"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4" name="Freeform 4"/>
          <p:cNvSpPr/>
          <p:nvPr/>
        </p:nvSpPr>
        <p:spPr>
          <a:xfrm>
            <a:off x="17313489" y="9368867"/>
            <a:ext cx="878541" cy="878541"/>
          </a:xfrm>
          <a:custGeom>
            <a:avLst/>
            <a:gdLst/>
            <a:ahLst/>
            <a:cxnLst/>
            <a:rect l="l" t="t" r="r" b="b"/>
            <a:pathLst>
              <a:path w="878541" h="878541">
                <a:moveTo>
                  <a:pt x="0" y="0"/>
                </a:moveTo>
                <a:lnTo>
                  <a:pt x="878541" y="0"/>
                </a:lnTo>
                <a:lnTo>
                  <a:pt x="878541" y="878541"/>
                </a:lnTo>
                <a:lnTo>
                  <a:pt x="0" y="87854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grpSp>
        <p:nvGrpSpPr>
          <p:cNvPr id="5" name="Group 5"/>
          <p:cNvGrpSpPr/>
          <p:nvPr/>
        </p:nvGrpSpPr>
        <p:grpSpPr>
          <a:xfrm>
            <a:off x="1069761" y="9600819"/>
            <a:ext cx="16148478" cy="526072"/>
            <a:chOff x="0" y="0"/>
            <a:chExt cx="3837751" cy="125023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3837751" cy="125023"/>
            </a:xfrm>
            <a:custGeom>
              <a:avLst/>
              <a:gdLst/>
              <a:ahLst/>
              <a:cxnLst/>
              <a:rect l="l" t="t" r="r" b="b"/>
              <a:pathLst>
                <a:path w="3837751" h="125023">
                  <a:moveTo>
                    <a:pt x="0" y="0"/>
                  </a:moveTo>
                  <a:lnTo>
                    <a:pt x="3837751" y="0"/>
                  </a:lnTo>
                  <a:lnTo>
                    <a:pt x="3837751" y="125023"/>
                  </a:lnTo>
                  <a:lnTo>
                    <a:pt x="0" y="125023"/>
                  </a:lnTo>
                  <a:close/>
                </a:path>
              </a:pathLst>
            </a:custGeom>
            <a:solidFill>
              <a:srgbClr val="00A690"/>
            </a:solidFill>
          </p:spPr>
          <p:txBody>
            <a:bodyPr/>
            <a:lstStyle/>
            <a:p>
              <a:endParaRPr lang="nl-BE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28575"/>
              <a:ext cx="3837751" cy="15359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sp>
        <p:nvSpPr>
          <p:cNvPr id="8" name="AutoShape 8"/>
          <p:cNvSpPr/>
          <p:nvPr/>
        </p:nvSpPr>
        <p:spPr>
          <a:xfrm>
            <a:off x="4637239" y="9863855"/>
            <a:ext cx="2861500" cy="0"/>
          </a:xfrm>
          <a:prstGeom prst="line">
            <a:avLst/>
          </a:prstGeom>
          <a:ln w="47625" cap="flat">
            <a:solidFill>
              <a:srgbClr val="FFFFFF"/>
            </a:solidFill>
            <a:prstDash val="sysDash"/>
            <a:headEnd type="none" w="sm" len="sm"/>
            <a:tailEnd type="none" w="sm" len="sm"/>
          </a:ln>
        </p:spPr>
        <p:txBody>
          <a:bodyPr/>
          <a:lstStyle/>
          <a:p>
            <a:endParaRPr lang="nl-BE"/>
          </a:p>
        </p:txBody>
      </p:sp>
      <p:sp>
        <p:nvSpPr>
          <p:cNvPr id="9" name="AutoShape 9"/>
          <p:cNvSpPr/>
          <p:nvPr/>
        </p:nvSpPr>
        <p:spPr>
          <a:xfrm>
            <a:off x="10818058" y="9863855"/>
            <a:ext cx="2861500" cy="0"/>
          </a:xfrm>
          <a:prstGeom prst="line">
            <a:avLst/>
          </a:prstGeom>
          <a:ln w="47625" cap="flat">
            <a:solidFill>
              <a:srgbClr val="FFFFFF"/>
            </a:solidFill>
            <a:prstDash val="sysDash"/>
            <a:headEnd type="none" w="sm" len="sm"/>
            <a:tailEnd type="none" w="sm" len="sm"/>
          </a:ln>
        </p:spPr>
        <p:txBody>
          <a:bodyPr/>
          <a:lstStyle/>
          <a:p>
            <a:endParaRPr lang="nl-BE"/>
          </a:p>
        </p:txBody>
      </p:sp>
      <p:sp>
        <p:nvSpPr>
          <p:cNvPr id="10" name="TextBox 10"/>
          <p:cNvSpPr txBox="1"/>
          <p:nvPr/>
        </p:nvSpPr>
        <p:spPr>
          <a:xfrm>
            <a:off x="8096137" y="9638603"/>
            <a:ext cx="2095725" cy="4028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77"/>
              </a:lnSpc>
            </a:pPr>
            <a:r>
              <a:rPr lang="en-US" sz="2412">
                <a:solidFill>
                  <a:srgbClr val="FFFFFF"/>
                </a:solidFill>
                <a:latin typeface="Ultramagnetic"/>
                <a:ea typeface="Ultramagnetic"/>
                <a:cs typeface="Ultramagnetic"/>
                <a:sym typeface="Ultramagnetic"/>
              </a:rPr>
              <a:t>WWW.YOUCA.BE</a:t>
            </a:r>
          </a:p>
        </p:txBody>
      </p:sp>
      <p:sp>
        <p:nvSpPr>
          <p:cNvPr id="11" name="Freeform 11"/>
          <p:cNvSpPr/>
          <p:nvPr/>
        </p:nvSpPr>
        <p:spPr>
          <a:xfrm>
            <a:off x="203389" y="285238"/>
            <a:ext cx="2095098" cy="861485"/>
          </a:xfrm>
          <a:custGeom>
            <a:avLst/>
            <a:gdLst/>
            <a:ahLst/>
            <a:cxnLst/>
            <a:rect l="l" t="t" r="r" b="b"/>
            <a:pathLst>
              <a:path w="2095098" h="861485">
                <a:moveTo>
                  <a:pt x="0" y="0"/>
                </a:moveTo>
                <a:lnTo>
                  <a:pt x="2095098" y="0"/>
                </a:lnTo>
                <a:lnTo>
                  <a:pt x="2095098" y="861484"/>
                </a:lnTo>
                <a:lnTo>
                  <a:pt x="0" y="86148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-1752" t="-7296" r="-108139" b="-535"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2" name="TextBox 12"/>
          <p:cNvSpPr txBox="1"/>
          <p:nvPr/>
        </p:nvSpPr>
        <p:spPr>
          <a:xfrm>
            <a:off x="203389" y="481030"/>
            <a:ext cx="2095098" cy="4222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500"/>
              </a:lnSpc>
            </a:pPr>
            <a:r>
              <a:rPr lang="en-US" sz="2500">
                <a:solidFill>
                  <a:srgbClr val="DE5737"/>
                </a:solidFill>
                <a:latin typeface="Montserrat"/>
                <a:ea typeface="Montserrat"/>
                <a:cs typeface="Montserrat"/>
                <a:sym typeface="Montserrat"/>
              </a:rPr>
              <a:t>Optional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250938" y="1666670"/>
            <a:ext cx="14345710" cy="19090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980"/>
              </a:lnSpc>
            </a:pPr>
            <a:r>
              <a:rPr lang="en-US" sz="3990">
                <a:solidFill>
                  <a:srgbClr val="19536A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Interaction between children's rights and the right to a clean, healthy and sustainable environment 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2913590" y="6385600"/>
            <a:ext cx="14345710" cy="22098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000"/>
              </a:lnSpc>
            </a:pPr>
            <a:r>
              <a:rPr lang="en-US" sz="3000">
                <a:solidFill>
                  <a:srgbClr val="19536A"/>
                </a:solidFill>
                <a:latin typeface="Montserrat"/>
                <a:ea typeface="Montserrat"/>
                <a:cs typeface="Montserrat"/>
                <a:sym typeface="Montserrat"/>
              </a:rPr>
              <a:t> For which children's rights is it necessary to have a healthy, clean, and sustainable environment?</a:t>
            </a:r>
          </a:p>
          <a:p>
            <a:pPr algn="ctr">
              <a:lnSpc>
                <a:spcPts val="6000"/>
              </a:lnSpc>
            </a:pPr>
            <a:endParaRPr lang="en-US" sz="3000">
              <a:solidFill>
                <a:srgbClr val="19536A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2967778" y="4114188"/>
            <a:ext cx="11432778" cy="14478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000"/>
              </a:lnSpc>
            </a:pPr>
            <a:r>
              <a:rPr lang="en-US" sz="3000">
                <a:solidFill>
                  <a:srgbClr val="19536A"/>
                </a:solidFill>
                <a:latin typeface="Montserrat"/>
                <a:ea typeface="Montserrat"/>
                <a:cs typeface="Montserrat"/>
                <a:sym typeface="Montserrat"/>
              </a:rPr>
              <a:t>How can existing children's rights ensure a healthy, clean, and sustainable environment? </a:t>
            </a:r>
          </a:p>
        </p:txBody>
      </p:sp>
      <p:sp>
        <p:nvSpPr>
          <p:cNvPr id="16" name="Freeform 16"/>
          <p:cNvSpPr/>
          <p:nvPr/>
        </p:nvSpPr>
        <p:spPr>
          <a:xfrm>
            <a:off x="1859216" y="4346029"/>
            <a:ext cx="625107" cy="625107"/>
          </a:xfrm>
          <a:custGeom>
            <a:avLst/>
            <a:gdLst/>
            <a:ahLst/>
            <a:cxnLst/>
            <a:rect l="l" t="t" r="r" b="b"/>
            <a:pathLst>
              <a:path w="625107" h="625107">
                <a:moveTo>
                  <a:pt x="0" y="0"/>
                </a:moveTo>
                <a:lnTo>
                  <a:pt x="625107" y="0"/>
                </a:lnTo>
                <a:lnTo>
                  <a:pt x="625107" y="625107"/>
                </a:lnTo>
                <a:lnTo>
                  <a:pt x="0" y="625107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7" name="Freeform 17"/>
          <p:cNvSpPr/>
          <p:nvPr/>
        </p:nvSpPr>
        <p:spPr>
          <a:xfrm>
            <a:off x="1859216" y="6614200"/>
            <a:ext cx="625107" cy="625107"/>
          </a:xfrm>
          <a:custGeom>
            <a:avLst/>
            <a:gdLst/>
            <a:ahLst/>
            <a:cxnLst/>
            <a:rect l="l" t="t" r="r" b="b"/>
            <a:pathLst>
              <a:path w="625107" h="625107">
                <a:moveTo>
                  <a:pt x="0" y="0"/>
                </a:moveTo>
                <a:lnTo>
                  <a:pt x="625107" y="0"/>
                </a:lnTo>
                <a:lnTo>
                  <a:pt x="625107" y="625107"/>
                </a:lnTo>
                <a:lnTo>
                  <a:pt x="0" y="625107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78305">
            <a:off x="6243350" y="1432299"/>
            <a:ext cx="5801300" cy="1153008"/>
          </a:xfrm>
          <a:custGeom>
            <a:avLst/>
            <a:gdLst/>
            <a:ahLst/>
            <a:cxnLst/>
            <a:rect l="l" t="t" r="r" b="b"/>
            <a:pathLst>
              <a:path w="5801300" h="1153008">
                <a:moveTo>
                  <a:pt x="0" y="0"/>
                </a:moveTo>
                <a:lnTo>
                  <a:pt x="5801300" y="0"/>
                </a:lnTo>
                <a:lnTo>
                  <a:pt x="5801300" y="1153008"/>
                </a:lnTo>
                <a:lnTo>
                  <a:pt x="0" y="115300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3" name="Freeform 3"/>
          <p:cNvSpPr/>
          <p:nvPr/>
        </p:nvSpPr>
        <p:spPr>
          <a:xfrm rot="-821520">
            <a:off x="569672" y="750038"/>
            <a:ext cx="2751496" cy="2517530"/>
          </a:xfrm>
          <a:custGeom>
            <a:avLst/>
            <a:gdLst/>
            <a:ahLst/>
            <a:cxnLst/>
            <a:rect l="l" t="t" r="r" b="b"/>
            <a:pathLst>
              <a:path w="2751496" h="2517530">
                <a:moveTo>
                  <a:pt x="0" y="0"/>
                </a:moveTo>
                <a:lnTo>
                  <a:pt x="2751497" y="0"/>
                </a:lnTo>
                <a:lnTo>
                  <a:pt x="2751497" y="2517530"/>
                </a:lnTo>
                <a:lnTo>
                  <a:pt x="0" y="251753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203328" t="-91195" r="-7672"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4" name="Freeform 4"/>
          <p:cNvSpPr/>
          <p:nvPr/>
        </p:nvSpPr>
        <p:spPr>
          <a:xfrm rot="-545537">
            <a:off x="15301959" y="7534582"/>
            <a:ext cx="2326842" cy="1753861"/>
          </a:xfrm>
          <a:custGeom>
            <a:avLst/>
            <a:gdLst/>
            <a:ahLst/>
            <a:cxnLst/>
            <a:rect l="l" t="t" r="r" b="b"/>
            <a:pathLst>
              <a:path w="2326842" h="1753861">
                <a:moveTo>
                  <a:pt x="0" y="0"/>
                </a:moveTo>
                <a:lnTo>
                  <a:pt x="2326842" y="0"/>
                </a:lnTo>
                <a:lnTo>
                  <a:pt x="2326842" y="1753861"/>
                </a:lnTo>
                <a:lnTo>
                  <a:pt x="0" y="1753861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r="-176685" b="-106481"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5" name="Freeform 5"/>
          <p:cNvSpPr/>
          <p:nvPr/>
        </p:nvSpPr>
        <p:spPr>
          <a:xfrm>
            <a:off x="203389" y="9480303"/>
            <a:ext cx="767105" cy="767105"/>
          </a:xfrm>
          <a:custGeom>
            <a:avLst/>
            <a:gdLst/>
            <a:ahLst/>
            <a:cxnLst/>
            <a:rect l="l" t="t" r="r" b="b"/>
            <a:pathLst>
              <a:path w="767105" h="767105">
                <a:moveTo>
                  <a:pt x="0" y="0"/>
                </a:moveTo>
                <a:lnTo>
                  <a:pt x="767104" y="0"/>
                </a:lnTo>
                <a:lnTo>
                  <a:pt x="767104" y="767105"/>
                </a:lnTo>
                <a:lnTo>
                  <a:pt x="0" y="767105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6" name="Freeform 6"/>
          <p:cNvSpPr/>
          <p:nvPr/>
        </p:nvSpPr>
        <p:spPr>
          <a:xfrm>
            <a:off x="17313489" y="9368867"/>
            <a:ext cx="878541" cy="878541"/>
          </a:xfrm>
          <a:custGeom>
            <a:avLst/>
            <a:gdLst/>
            <a:ahLst/>
            <a:cxnLst/>
            <a:rect l="l" t="t" r="r" b="b"/>
            <a:pathLst>
              <a:path w="878541" h="878541">
                <a:moveTo>
                  <a:pt x="0" y="0"/>
                </a:moveTo>
                <a:lnTo>
                  <a:pt x="878541" y="0"/>
                </a:lnTo>
                <a:lnTo>
                  <a:pt x="878541" y="878541"/>
                </a:lnTo>
                <a:lnTo>
                  <a:pt x="0" y="878541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grpSp>
        <p:nvGrpSpPr>
          <p:cNvPr id="7" name="Group 7"/>
          <p:cNvGrpSpPr/>
          <p:nvPr/>
        </p:nvGrpSpPr>
        <p:grpSpPr>
          <a:xfrm>
            <a:off x="1069761" y="9600819"/>
            <a:ext cx="16148478" cy="526072"/>
            <a:chOff x="0" y="0"/>
            <a:chExt cx="3837751" cy="125023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837751" cy="125023"/>
            </a:xfrm>
            <a:custGeom>
              <a:avLst/>
              <a:gdLst/>
              <a:ahLst/>
              <a:cxnLst/>
              <a:rect l="l" t="t" r="r" b="b"/>
              <a:pathLst>
                <a:path w="3837751" h="125023">
                  <a:moveTo>
                    <a:pt x="0" y="0"/>
                  </a:moveTo>
                  <a:lnTo>
                    <a:pt x="3837751" y="0"/>
                  </a:lnTo>
                  <a:lnTo>
                    <a:pt x="3837751" y="125023"/>
                  </a:lnTo>
                  <a:lnTo>
                    <a:pt x="0" y="125023"/>
                  </a:lnTo>
                  <a:close/>
                </a:path>
              </a:pathLst>
            </a:custGeom>
            <a:solidFill>
              <a:srgbClr val="00A690"/>
            </a:solidFill>
          </p:spPr>
          <p:txBody>
            <a:bodyPr/>
            <a:lstStyle/>
            <a:p>
              <a:endParaRPr lang="nl-BE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28575"/>
              <a:ext cx="3837751" cy="15359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sp>
        <p:nvSpPr>
          <p:cNvPr id="10" name="AutoShape 10"/>
          <p:cNvSpPr/>
          <p:nvPr/>
        </p:nvSpPr>
        <p:spPr>
          <a:xfrm>
            <a:off x="4637239" y="9863855"/>
            <a:ext cx="2861500" cy="0"/>
          </a:xfrm>
          <a:prstGeom prst="line">
            <a:avLst/>
          </a:prstGeom>
          <a:ln w="47625" cap="flat">
            <a:solidFill>
              <a:srgbClr val="FFFFFF"/>
            </a:solidFill>
            <a:prstDash val="sysDash"/>
            <a:headEnd type="none" w="sm" len="sm"/>
            <a:tailEnd type="none" w="sm" len="sm"/>
          </a:ln>
        </p:spPr>
        <p:txBody>
          <a:bodyPr/>
          <a:lstStyle/>
          <a:p>
            <a:endParaRPr lang="nl-BE"/>
          </a:p>
        </p:txBody>
      </p:sp>
      <p:sp>
        <p:nvSpPr>
          <p:cNvPr id="11" name="AutoShape 11"/>
          <p:cNvSpPr/>
          <p:nvPr/>
        </p:nvSpPr>
        <p:spPr>
          <a:xfrm>
            <a:off x="10818058" y="9863855"/>
            <a:ext cx="2861500" cy="0"/>
          </a:xfrm>
          <a:prstGeom prst="line">
            <a:avLst/>
          </a:prstGeom>
          <a:ln w="47625" cap="flat">
            <a:solidFill>
              <a:srgbClr val="FFFFFF"/>
            </a:solidFill>
            <a:prstDash val="sysDash"/>
            <a:headEnd type="none" w="sm" len="sm"/>
            <a:tailEnd type="none" w="sm" len="sm"/>
          </a:ln>
        </p:spPr>
        <p:txBody>
          <a:bodyPr/>
          <a:lstStyle/>
          <a:p>
            <a:endParaRPr lang="nl-BE"/>
          </a:p>
        </p:txBody>
      </p:sp>
      <p:sp>
        <p:nvSpPr>
          <p:cNvPr id="12" name="TextBox 12"/>
          <p:cNvSpPr txBox="1"/>
          <p:nvPr/>
        </p:nvSpPr>
        <p:spPr>
          <a:xfrm>
            <a:off x="2807436" y="3647531"/>
            <a:ext cx="12732063" cy="46471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306"/>
              </a:lnSpc>
            </a:pPr>
            <a:r>
              <a:rPr lang="en-US" sz="3790">
                <a:solidFill>
                  <a:srgbClr val="19536A"/>
                </a:solidFill>
                <a:latin typeface="Montserrat"/>
                <a:ea typeface="Montserrat"/>
                <a:cs typeface="Montserrat"/>
                <a:sym typeface="Montserrat"/>
              </a:rPr>
              <a:t>The right to a healthy, clean, and sustainable environment as a condition for many other human rights. </a:t>
            </a:r>
          </a:p>
          <a:p>
            <a:pPr algn="l">
              <a:lnSpc>
                <a:spcPts val="5306"/>
              </a:lnSpc>
            </a:pPr>
            <a:endParaRPr lang="en-US" sz="3790">
              <a:solidFill>
                <a:srgbClr val="19536A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algn="l">
              <a:lnSpc>
                <a:spcPts val="5306"/>
              </a:lnSpc>
            </a:pPr>
            <a:r>
              <a:rPr lang="en-US" sz="3790">
                <a:solidFill>
                  <a:srgbClr val="19536A"/>
                </a:solidFill>
                <a:latin typeface="Montserrat"/>
                <a:ea typeface="Montserrat"/>
                <a:cs typeface="Montserrat"/>
                <a:sym typeface="Montserrat"/>
              </a:rPr>
              <a:t>Respect for other human rights promotes the right to a clean living environment.</a:t>
            </a:r>
          </a:p>
          <a:p>
            <a:pPr algn="ctr">
              <a:lnSpc>
                <a:spcPts val="5306"/>
              </a:lnSpc>
            </a:pPr>
            <a:endParaRPr lang="en-US" sz="3790">
              <a:solidFill>
                <a:srgbClr val="19536A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" name="Freeform 13"/>
          <p:cNvSpPr/>
          <p:nvPr/>
        </p:nvSpPr>
        <p:spPr>
          <a:xfrm rot="-1019085">
            <a:off x="15288583" y="4559309"/>
            <a:ext cx="1602437" cy="2479593"/>
          </a:xfrm>
          <a:custGeom>
            <a:avLst/>
            <a:gdLst/>
            <a:ahLst/>
            <a:cxnLst/>
            <a:rect l="l" t="t" r="r" b="b"/>
            <a:pathLst>
              <a:path w="1602437" h="2479593">
                <a:moveTo>
                  <a:pt x="0" y="0"/>
                </a:moveTo>
                <a:lnTo>
                  <a:pt x="1602437" y="0"/>
                </a:lnTo>
                <a:lnTo>
                  <a:pt x="1602437" y="2479593"/>
                </a:lnTo>
                <a:lnTo>
                  <a:pt x="0" y="2479593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4" name="TextBox 14"/>
          <p:cNvSpPr txBox="1"/>
          <p:nvPr/>
        </p:nvSpPr>
        <p:spPr>
          <a:xfrm rot="-15090">
            <a:off x="7290473" y="1445240"/>
            <a:ext cx="3765991" cy="10176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75"/>
              </a:lnSpc>
            </a:pPr>
            <a:r>
              <a:rPr lang="en-US" sz="6053">
                <a:solidFill>
                  <a:srgbClr val="19536A"/>
                </a:solidFill>
                <a:latin typeface="Ultramagnetic"/>
                <a:ea typeface="Ultramagnetic"/>
                <a:cs typeface="Ultramagnetic"/>
                <a:sym typeface="Ultramagnetic"/>
              </a:rPr>
              <a:t>conclusion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8096137" y="9638603"/>
            <a:ext cx="2095725" cy="4028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77"/>
              </a:lnSpc>
            </a:pPr>
            <a:r>
              <a:rPr lang="en-US" sz="2412">
                <a:solidFill>
                  <a:srgbClr val="FFFFFF"/>
                </a:solidFill>
                <a:latin typeface="Ultramagnetic"/>
                <a:ea typeface="Ultramagnetic"/>
                <a:cs typeface="Ultramagnetic"/>
                <a:sym typeface="Ultramagnetic"/>
              </a:rPr>
              <a:t>WWW.YOUCA.BE</a:t>
            </a:r>
          </a:p>
        </p:txBody>
      </p:sp>
      <p:sp>
        <p:nvSpPr>
          <p:cNvPr id="16" name="Freeform 16"/>
          <p:cNvSpPr/>
          <p:nvPr/>
        </p:nvSpPr>
        <p:spPr>
          <a:xfrm rot="9890142">
            <a:off x="1144202" y="4715739"/>
            <a:ext cx="1602437" cy="2479593"/>
          </a:xfrm>
          <a:custGeom>
            <a:avLst/>
            <a:gdLst/>
            <a:ahLst/>
            <a:cxnLst/>
            <a:rect l="l" t="t" r="r" b="b"/>
            <a:pathLst>
              <a:path w="1602437" h="2479593">
                <a:moveTo>
                  <a:pt x="0" y="0"/>
                </a:moveTo>
                <a:lnTo>
                  <a:pt x="1602437" y="0"/>
                </a:lnTo>
                <a:lnTo>
                  <a:pt x="1602437" y="2479593"/>
                </a:lnTo>
                <a:lnTo>
                  <a:pt x="0" y="2479593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7" name="Freeform 17"/>
          <p:cNvSpPr/>
          <p:nvPr/>
        </p:nvSpPr>
        <p:spPr>
          <a:xfrm>
            <a:off x="16056592" y="0"/>
            <a:ext cx="2222463" cy="913856"/>
          </a:xfrm>
          <a:custGeom>
            <a:avLst/>
            <a:gdLst/>
            <a:ahLst/>
            <a:cxnLst/>
            <a:rect l="l" t="t" r="r" b="b"/>
            <a:pathLst>
              <a:path w="2222463" h="913856">
                <a:moveTo>
                  <a:pt x="0" y="0"/>
                </a:moveTo>
                <a:lnTo>
                  <a:pt x="2222462" y="0"/>
                </a:lnTo>
                <a:lnTo>
                  <a:pt x="2222462" y="913856"/>
                </a:lnTo>
                <a:lnTo>
                  <a:pt x="0" y="913856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 l="-1752" t="-7296" r="-108139" b="-535"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8" name="TextBox 18"/>
          <p:cNvSpPr txBox="1"/>
          <p:nvPr/>
        </p:nvSpPr>
        <p:spPr>
          <a:xfrm>
            <a:off x="16107008" y="221978"/>
            <a:ext cx="2222463" cy="4222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500"/>
              </a:lnSpc>
            </a:pPr>
            <a:r>
              <a:rPr lang="en-US" sz="2500">
                <a:solidFill>
                  <a:srgbClr val="DE5737"/>
                </a:solidFill>
                <a:latin typeface="Montserrat"/>
                <a:ea typeface="Montserrat"/>
                <a:cs typeface="Montserrat"/>
                <a:sym typeface="Montserrat"/>
              </a:rPr>
              <a:t>Optional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96734">
            <a:off x="689175" y="522053"/>
            <a:ext cx="6791528" cy="1377628"/>
          </a:xfrm>
          <a:custGeom>
            <a:avLst/>
            <a:gdLst/>
            <a:ahLst/>
            <a:cxnLst/>
            <a:rect l="l" t="t" r="r" b="b"/>
            <a:pathLst>
              <a:path w="6791528" h="1377628">
                <a:moveTo>
                  <a:pt x="0" y="0"/>
                </a:moveTo>
                <a:lnTo>
                  <a:pt x="6791529" y="0"/>
                </a:lnTo>
                <a:lnTo>
                  <a:pt x="6791529" y="1377628"/>
                </a:lnTo>
                <a:lnTo>
                  <a:pt x="0" y="137762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r="-2274"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3" name="Freeform 3"/>
          <p:cNvSpPr/>
          <p:nvPr/>
        </p:nvSpPr>
        <p:spPr>
          <a:xfrm>
            <a:off x="7158822" y="436310"/>
            <a:ext cx="3340573" cy="1373612"/>
          </a:xfrm>
          <a:custGeom>
            <a:avLst/>
            <a:gdLst/>
            <a:ahLst/>
            <a:cxnLst/>
            <a:rect l="l" t="t" r="r" b="b"/>
            <a:pathLst>
              <a:path w="3340573" h="1373612">
                <a:moveTo>
                  <a:pt x="0" y="0"/>
                </a:moveTo>
                <a:lnTo>
                  <a:pt x="3340573" y="0"/>
                </a:lnTo>
                <a:lnTo>
                  <a:pt x="3340573" y="1373612"/>
                </a:lnTo>
                <a:lnTo>
                  <a:pt x="0" y="137361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-1752" t="-7296" r="-108139" b="-535"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4" name="Freeform 4"/>
          <p:cNvSpPr/>
          <p:nvPr/>
        </p:nvSpPr>
        <p:spPr>
          <a:xfrm>
            <a:off x="203389" y="9480303"/>
            <a:ext cx="767105" cy="767105"/>
          </a:xfrm>
          <a:custGeom>
            <a:avLst/>
            <a:gdLst/>
            <a:ahLst/>
            <a:cxnLst/>
            <a:rect l="l" t="t" r="r" b="b"/>
            <a:pathLst>
              <a:path w="767105" h="767105">
                <a:moveTo>
                  <a:pt x="0" y="0"/>
                </a:moveTo>
                <a:lnTo>
                  <a:pt x="767104" y="0"/>
                </a:lnTo>
                <a:lnTo>
                  <a:pt x="767104" y="767105"/>
                </a:lnTo>
                <a:lnTo>
                  <a:pt x="0" y="767105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5" name="Freeform 5"/>
          <p:cNvSpPr/>
          <p:nvPr/>
        </p:nvSpPr>
        <p:spPr>
          <a:xfrm rot="875811">
            <a:off x="11630048" y="496843"/>
            <a:ext cx="1881211" cy="1576548"/>
          </a:xfrm>
          <a:custGeom>
            <a:avLst/>
            <a:gdLst/>
            <a:ahLst/>
            <a:cxnLst/>
            <a:rect l="l" t="t" r="r" b="b"/>
            <a:pathLst>
              <a:path w="1881211" h="1576548">
                <a:moveTo>
                  <a:pt x="0" y="0"/>
                </a:moveTo>
                <a:lnTo>
                  <a:pt x="1881212" y="0"/>
                </a:lnTo>
                <a:lnTo>
                  <a:pt x="1881212" y="1576547"/>
                </a:lnTo>
                <a:lnTo>
                  <a:pt x="0" y="1576547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-191208" b="-95459"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6" name="Freeform 6"/>
          <p:cNvSpPr/>
          <p:nvPr/>
        </p:nvSpPr>
        <p:spPr>
          <a:xfrm>
            <a:off x="17313489" y="9368867"/>
            <a:ext cx="878541" cy="878541"/>
          </a:xfrm>
          <a:custGeom>
            <a:avLst/>
            <a:gdLst/>
            <a:ahLst/>
            <a:cxnLst/>
            <a:rect l="l" t="t" r="r" b="b"/>
            <a:pathLst>
              <a:path w="878541" h="878541">
                <a:moveTo>
                  <a:pt x="0" y="0"/>
                </a:moveTo>
                <a:lnTo>
                  <a:pt x="878541" y="0"/>
                </a:lnTo>
                <a:lnTo>
                  <a:pt x="878541" y="878541"/>
                </a:lnTo>
                <a:lnTo>
                  <a:pt x="0" y="878541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7" name="TextBox 7"/>
          <p:cNvSpPr txBox="1"/>
          <p:nvPr/>
        </p:nvSpPr>
        <p:spPr>
          <a:xfrm>
            <a:off x="586941" y="399688"/>
            <a:ext cx="9604683" cy="12944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551"/>
              </a:lnSpc>
            </a:pPr>
            <a:r>
              <a:rPr lang="en-US" sz="7537">
                <a:solidFill>
                  <a:srgbClr val="FFFFFF"/>
                </a:solidFill>
                <a:latin typeface="Ultramagnetic"/>
                <a:ea typeface="Ultramagnetic"/>
                <a:cs typeface="Ultramagnetic"/>
                <a:sym typeface="Ultramagnetic"/>
              </a:rPr>
              <a:t>A NEW IDEA? 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1069761" y="9600819"/>
            <a:ext cx="16148478" cy="526072"/>
            <a:chOff x="0" y="0"/>
            <a:chExt cx="3837751" cy="125023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837751" cy="125023"/>
            </a:xfrm>
            <a:custGeom>
              <a:avLst/>
              <a:gdLst/>
              <a:ahLst/>
              <a:cxnLst/>
              <a:rect l="l" t="t" r="r" b="b"/>
              <a:pathLst>
                <a:path w="3837751" h="125023">
                  <a:moveTo>
                    <a:pt x="0" y="0"/>
                  </a:moveTo>
                  <a:lnTo>
                    <a:pt x="3837751" y="0"/>
                  </a:lnTo>
                  <a:lnTo>
                    <a:pt x="3837751" y="125023"/>
                  </a:lnTo>
                  <a:lnTo>
                    <a:pt x="0" y="125023"/>
                  </a:lnTo>
                  <a:close/>
                </a:path>
              </a:pathLst>
            </a:custGeom>
            <a:solidFill>
              <a:srgbClr val="00A690"/>
            </a:solidFill>
          </p:spPr>
          <p:txBody>
            <a:bodyPr/>
            <a:lstStyle/>
            <a:p>
              <a:endParaRPr lang="nl-BE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-28575"/>
              <a:ext cx="3837751" cy="15359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sp>
        <p:nvSpPr>
          <p:cNvPr id="11" name="AutoShape 11"/>
          <p:cNvSpPr/>
          <p:nvPr/>
        </p:nvSpPr>
        <p:spPr>
          <a:xfrm>
            <a:off x="4637239" y="9863855"/>
            <a:ext cx="2861500" cy="0"/>
          </a:xfrm>
          <a:prstGeom prst="line">
            <a:avLst/>
          </a:prstGeom>
          <a:ln w="47625" cap="flat">
            <a:solidFill>
              <a:srgbClr val="FFFFFF"/>
            </a:solidFill>
            <a:prstDash val="sysDash"/>
            <a:headEnd type="none" w="sm" len="sm"/>
            <a:tailEnd type="none" w="sm" len="sm"/>
          </a:ln>
        </p:spPr>
        <p:txBody>
          <a:bodyPr/>
          <a:lstStyle/>
          <a:p>
            <a:endParaRPr lang="nl-BE"/>
          </a:p>
        </p:txBody>
      </p:sp>
      <p:sp>
        <p:nvSpPr>
          <p:cNvPr id="12" name="AutoShape 12"/>
          <p:cNvSpPr/>
          <p:nvPr/>
        </p:nvSpPr>
        <p:spPr>
          <a:xfrm>
            <a:off x="10818058" y="9863855"/>
            <a:ext cx="2861500" cy="0"/>
          </a:xfrm>
          <a:prstGeom prst="line">
            <a:avLst/>
          </a:prstGeom>
          <a:ln w="47625" cap="flat">
            <a:solidFill>
              <a:srgbClr val="FFFFFF"/>
            </a:solidFill>
            <a:prstDash val="sysDash"/>
            <a:headEnd type="none" w="sm" len="sm"/>
            <a:tailEnd type="none" w="sm" len="sm"/>
          </a:ln>
        </p:spPr>
        <p:txBody>
          <a:bodyPr/>
          <a:lstStyle/>
          <a:p>
            <a:endParaRPr lang="nl-BE"/>
          </a:p>
        </p:txBody>
      </p:sp>
      <p:sp>
        <p:nvSpPr>
          <p:cNvPr id="13" name="TextBox 13"/>
          <p:cNvSpPr txBox="1"/>
          <p:nvPr/>
        </p:nvSpPr>
        <p:spPr>
          <a:xfrm>
            <a:off x="8096137" y="9638603"/>
            <a:ext cx="2095725" cy="4028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77"/>
              </a:lnSpc>
            </a:pPr>
            <a:r>
              <a:rPr lang="en-US" sz="2412">
                <a:solidFill>
                  <a:srgbClr val="FFFFFF"/>
                </a:solidFill>
                <a:latin typeface="Ultramagnetic"/>
                <a:ea typeface="Ultramagnetic"/>
                <a:cs typeface="Ultramagnetic"/>
                <a:sym typeface="Ultramagnetic"/>
              </a:rPr>
              <a:t>WWW.YOUCA.BE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795186" y="2548913"/>
            <a:ext cx="13760959" cy="10476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200"/>
              </a:lnSpc>
            </a:pPr>
            <a:r>
              <a:rPr lang="en-US" sz="3000">
                <a:solidFill>
                  <a:srgbClr val="19536A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The right to a healthy, clean, and sustainable environment is not a new invention: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2263521" y="4149113"/>
            <a:ext cx="13760959" cy="10476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200"/>
              </a:lnSpc>
            </a:pPr>
            <a:r>
              <a:rPr lang="en-US" sz="3000">
                <a:solidFill>
                  <a:srgbClr val="19536A"/>
                </a:solidFill>
                <a:latin typeface="Montserrat"/>
                <a:ea typeface="Montserrat"/>
                <a:cs typeface="Montserrat"/>
                <a:sym typeface="Montserrat"/>
              </a:rPr>
              <a:t>For years, initiatives have been taken to protect and preserve our environment. 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2263521" y="5758303"/>
            <a:ext cx="13760959" cy="10476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200"/>
              </a:lnSpc>
            </a:pPr>
            <a:r>
              <a:rPr lang="en-US" sz="3000">
                <a:solidFill>
                  <a:srgbClr val="19536A"/>
                </a:solidFill>
                <a:latin typeface="Montserrat"/>
                <a:ea typeface="Montserrat"/>
                <a:cs typeface="Montserrat"/>
                <a:sym typeface="Montserrat"/>
              </a:rPr>
              <a:t>Both through individual efforts and legal actions for the preservation or prohibition of certain things.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2263521" y="7569881"/>
            <a:ext cx="13760959" cy="5142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200"/>
              </a:lnSpc>
            </a:pPr>
            <a:r>
              <a:rPr lang="en-US" sz="3000">
                <a:solidFill>
                  <a:srgbClr val="19536A"/>
                </a:solidFill>
                <a:latin typeface="Montserrat"/>
                <a:ea typeface="Montserrat"/>
                <a:cs typeface="Montserrat"/>
                <a:sym typeface="Montserrat"/>
              </a:rPr>
              <a:t>Both within Belgium and worldwide</a:t>
            </a:r>
          </a:p>
        </p:txBody>
      </p:sp>
      <p:sp>
        <p:nvSpPr>
          <p:cNvPr id="18" name="Freeform 18"/>
          <p:cNvSpPr/>
          <p:nvPr/>
        </p:nvSpPr>
        <p:spPr>
          <a:xfrm>
            <a:off x="1409569" y="4206263"/>
            <a:ext cx="625107" cy="625107"/>
          </a:xfrm>
          <a:custGeom>
            <a:avLst/>
            <a:gdLst/>
            <a:ahLst/>
            <a:cxnLst/>
            <a:rect l="l" t="t" r="r" b="b"/>
            <a:pathLst>
              <a:path w="625107" h="625107">
                <a:moveTo>
                  <a:pt x="0" y="0"/>
                </a:moveTo>
                <a:lnTo>
                  <a:pt x="625107" y="0"/>
                </a:lnTo>
                <a:lnTo>
                  <a:pt x="625107" y="625107"/>
                </a:lnTo>
                <a:lnTo>
                  <a:pt x="0" y="625107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9" name="Freeform 19"/>
          <p:cNvSpPr/>
          <p:nvPr/>
        </p:nvSpPr>
        <p:spPr>
          <a:xfrm>
            <a:off x="1409569" y="5685646"/>
            <a:ext cx="625107" cy="625107"/>
          </a:xfrm>
          <a:custGeom>
            <a:avLst/>
            <a:gdLst/>
            <a:ahLst/>
            <a:cxnLst/>
            <a:rect l="l" t="t" r="r" b="b"/>
            <a:pathLst>
              <a:path w="625107" h="625107">
                <a:moveTo>
                  <a:pt x="0" y="0"/>
                </a:moveTo>
                <a:lnTo>
                  <a:pt x="625107" y="0"/>
                </a:lnTo>
                <a:lnTo>
                  <a:pt x="625107" y="625107"/>
                </a:lnTo>
                <a:lnTo>
                  <a:pt x="0" y="625107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20" name="Freeform 20"/>
          <p:cNvSpPr/>
          <p:nvPr/>
        </p:nvSpPr>
        <p:spPr>
          <a:xfrm>
            <a:off x="1409569" y="7497224"/>
            <a:ext cx="625107" cy="625107"/>
          </a:xfrm>
          <a:custGeom>
            <a:avLst/>
            <a:gdLst/>
            <a:ahLst/>
            <a:cxnLst/>
            <a:rect l="l" t="t" r="r" b="b"/>
            <a:pathLst>
              <a:path w="625107" h="625107">
                <a:moveTo>
                  <a:pt x="0" y="0"/>
                </a:moveTo>
                <a:lnTo>
                  <a:pt x="625107" y="0"/>
                </a:lnTo>
                <a:lnTo>
                  <a:pt x="625107" y="625107"/>
                </a:lnTo>
                <a:lnTo>
                  <a:pt x="0" y="625107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96734">
            <a:off x="689175" y="522053"/>
            <a:ext cx="6791528" cy="1377628"/>
          </a:xfrm>
          <a:custGeom>
            <a:avLst/>
            <a:gdLst/>
            <a:ahLst/>
            <a:cxnLst/>
            <a:rect l="l" t="t" r="r" b="b"/>
            <a:pathLst>
              <a:path w="6791528" h="1377628">
                <a:moveTo>
                  <a:pt x="0" y="0"/>
                </a:moveTo>
                <a:lnTo>
                  <a:pt x="6791529" y="0"/>
                </a:lnTo>
                <a:lnTo>
                  <a:pt x="6791529" y="1377628"/>
                </a:lnTo>
                <a:lnTo>
                  <a:pt x="0" y="137762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r="-2274"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3" name="Freeform 3"/>
          <p:cNvSpPr/>
          <p:nvPr/>
        </p:nvSpPr>
        <p:spPr>
          <a:xfrm>
            <a:off x="7158822" y="436310"/>
            <a:ext cx="3340573" cy="1373612"/>
          </a:xfrm>
          <a:custGeom>
            <a:avLst/>
            <a:gdLst/>
            <a:ahLst/>
            <a:cxnLst/>
            <a:rect l="l" t="t" r="r" b="b"/>
            <a:pathLst>
              <a:path w="3340573" h="1373612">
                <a:moveTo>
                  <a:pt x="0" y="0"/>
                </a:moveTo>
                <a:lnTo>
                  <a:pt x="3340573" y="0"/>
                </a:lnTo>
                <a:lnTo>
                  <a:pt x="3340573" y="1373612"/>
                </a:lnTo>
                <a:lnTo>
                  <a:pt x="0" y="137361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-1752" t="-7296" r="-108139" b="-535"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4" name="Freeform 4"/>
          <p:cNvSpPr/>
          <p:nvPr/>
        </p:nvSpPr>
        <p:spPr>
          <a:xfrm>
            <a:off x="203389" y="9480303"/>
            <a:ext cx="767105" cy="767105"/>
          </a:xfrm>
          <a:custGeom>
            <a:avLst/>
            <a:gdLst/>
            <a:ahLst/>
            <a:cxnLst/>
            <a:rect l="l" t="t" r="r" b="b"/>
            <a:pathLst>
              <a:path w="767105" h="767105">
                <a:moveTo>
                  <a:pt x="0" y="0"/>
                </a:moveTo>
                <a:lnTo>
                  <a:pt x="767104" y="0"/>
                </a:lnTo>
                <a:lnTo>
                  <a:pt x="767104" y="767105"/>
                </a:lnTo>
                <a:lnTo>
                  <a:pt x="0" y="767105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5" name="Freeform 5"/>
          <p:cNvSpPr/>
          <p:nvPr/>
        </p:nvSpPr>
        <p:spPr>
          <a:xfrm rot="875811">
            <a:off x="11630048" y="496843"/>
            <a:ext cx="1881211" cy="1576548"/>
          </a:xfrm>
          <a:custGeom>
            <a:avLst/>
            <a:gdLst/>
            <a:ahLst/>
            <a:cxnLst/>
            <a:rect l="l" t="t" r="r" b="b"/>
            <a:pathLst>
              <a:path w="1881211" h="1576548">
                <a:moveTo>
                  <a:pt x="0" y="0"/>
                </a:moveTo>
                <a:lnTo>
                  <a:pt x="1881212" y="0"/>
                </a:lnTo>
                <a:lnTo>
                  <a:pt x="1881212" y="1576547"/>
                </a:lnTo>
                <a:lnTo>
                  <a:pt x="0" y="1576547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-191208" b="-95459"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6" name="Freeform 6"/>
          <p:cNvSpPr/>
          <p:nvPr/>
        </p:nvSpPr>
        <p:spPr>
          <a:xfrm>
            <a:off x="17313489" y="9368867"/>
            <a:ext cx="878541" cy="878541"/>
          </a:xfrm>
          <a:custGeom>
            <a:avLst/>
            <a:gdLst/>
            <a:ahLst/>
            <a:cxnLst/>
            <a:rect l="l" t="t" r="r" b="b"/>
            <a:pathLst>
              <a:path w="878541" h="878541">
                <a:moveTo>
                  <a:pt x="0" y="0"/>
                </a:moveTo>
                <a:lnTo>
                  <a:pt x="878541" y="0"/>
                </a:lnTo>
                <a:lnTo>
                  <a:pt x="878541" y="878541"/>
                </a:lnTo>
                <a:lnTo>
                  <a:pt x="0" y="878541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7" name="TextBox 7"/>
          <p:cNvSpPr txBox="1"/>
          <p:nvPr/>
        </p:nvSpPr>
        <p:spPr>
          <a:xfrm>
            <a:off x="586941" y="399688"/>
            <a:ext cx="9604683" cy="12944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551"/>
              </a:lnSpc>
            </a:pPr>
            <a:r>
              <a:rPr lang="en-US" sz="7537">
                <a:solidFill>
                  <a:srgbClr val="FFFFFF"/>
                </a:solidFill>
                <a:latin typeface="Ultramagnetic"/>
                <a:ea typeface="Ultramagnetic"/>
                <a:cs typeface="Ultramagnetic"/>
                <a:sym typeface="Ultramagnetic"/>
              </a:rPr>
              <a:t>A NEW IDEA? 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1069761" y="9600819"/>
            <a:ext cx="16148478" cy="526072"/>
            <a:chOff x="0" y="0"/>
            <a:chExt cx="3837751" cy="125023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837751" cy="125023"/>
            </a:xfrm>
            <a:custGeom>
              <a:avLst/>
              <a:gdLst/>
              <a:ahLst/>
              <a:cxnLst/>
              <a:rect l="l" t="t" r="r" b="b"/>
              <a:pathLst>
                <a:path w="3837751" h="125023">
                  <a:moveTo>
                    <a:pt x="0" y="0"/>
                  </a:moveTo>
                  <a:lnTo>
                    <a:pt x="3837751" y="0"/>
                  </a:lnTo>
                  <a:lnTo>
                    <a:pt x="3837751" y="125023"/>
                  </a:lnTo>
                  <a:lnTo>
                    <a:pt x="0" y="125023"/>
                  </a:lnTo>
                  <a:close/>
                </a:path>
              </a:pathLst>
            </a:custGeom>
            <a:solidFill>
              <a:srgbClr val="00A690"/>
            </a:solidFill>
          </p:spPr>
          <p:txBody>
            <a:bodyPr/>
            <a:lstStyle/>
            <a:p>
              <a:endParaRPr lang="nl-BE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-28575"/>
              <a:ext cx="3837751" cy="15359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sp>
        <p:nvSpPr>
          <p:cNvPr id="11" name="AutoShape 11"/>
          <p:cNvSpPr/>
          <p:nvPr/>
        </p:nvSpPr>
        <p:spPr>
          <a:xfrm>
            <a:off x="4637239" y="9863855"/>
            <a:ext cx="2861500" cy="0"/>
          </a:xfrm>
          <a:prstGeom prst="line">
            <a:avLst/>
          </a:prstGeom>
          <a:ln w="47625" cap="flat">
            <a:solidFill>
              <a:srgbClr val="FFFFFF"/>
            </a:solidFill>
            <a:prstDash val="sysDash"/>
            <a:headEnd type="none" w="sm" len="sm"/>
            <a:tailEnd type="none" w="sm" len="sm"/>
          </a:ln>
        </p:spPr>
        <p:txBody>
          <a:bodyPr/>
          <a:lstStyle/>
          <a:p>
            <a:endParaRPr lang="nl-BE"/>
          </a:p>
        </p:txBody>
      </p:sp>
      <p:sp>
        <p:nvSpPr>
          <p:cNvPr id="12" name="AutoShape 12"/>
          <p:cNvSpPr/>
          <p:nvPr/>
        </p:nvSpPr>
        <p:spPr>
          <a:xfrm>
            <a:off x="10818058" y="9863855"/>
            <a:ext cx="2861500" cy="0"/>
          </a:xfrm>
          <a:prstGeom prst="line">
            <a:avLst/>
          </a:prstGeom>
          <a:ln w="47625" cap="flat">
            <a:solidFill>
              <a:srgbClr val="FFFFFF"/>
            </a:solidFill>
            <a:prstDash val="sysDash"/>
            <a:headEnd type="none" w="sm" len="sm"/>
            <a:tailEnd type="none" w="sm" len="sm"/>
          </a:ln>
        </p:spPr>
        <p:txBody>
          <a:bodyPr/>
          <a:lstStyle/>
          <a:p>
            <a:endParaRPr lang="nl-BE"/>
          </a:p>
        </p:txBody>
      </p:sp>
      <p:sp>
        <p:nvSpPr>
          <p:cNvPr id="13" name="TextBox 13"/>
          <p:cNvSpPr txBox="1"/>
          <p:nvPr/>
        </p:nvSpPr>
        <p:spPr>
          <a:xfrm>
            <a:off x="8096137" y="9638603"/>
            <a:ext cx="2095725" cy="4028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77"/>
              </a:lnSpc>
            </a:pPr>
            <a:r>
              <a:rPr lang="en-US" sz="2412">
                <a:solidFill>
                  <a:srgbClr val="FFFFFF"/>
                </a:solidFill>
                <a:latin typeface="Ultramagnetic"/>
                <a:ea typeface="Ultramagnetic"/>
                <a:cs typeface="Ultramagnetic"/>
                <a:sym typeface="Ultramagnetic"/>
              </a:rPr>
              <a:t>WWW.YOUCA.BE</a:t>
            </a:r>
          </a:p>
        </p:txBody>
      </p:sp>
      <p:grpSp>
        <p:nvGrpSpPr>
          <p:cNvPr id="14" name="Group 14"/>
          <p:cNvGrpSpPr/>
          <p:nvPr/>
        </p:nvGrpSpPr>
        <p:grpSpPr>
          <a:xfrm>
            <a:off x="970493" y="4206155"/>
            <a:ext cx="15441209" cy="4419868"/>
            <a:chOff x="0" y="0"/>
            <a:chExt cx="20588279" cy="5893157"/>
          </a:xfrm>
        </p:grpSpPr>
        <p:grpSp>
          <p:nvGrpSpPr>
            <p:cNvPr id="15" name="Group 15"/>
            <p:cNvGrpSpPr/>
            <p:nvPr/>
          </p:nvGrpSpPr>
          <p:grpSpPr>
            <a:xfrm rot="273257">
              <a:off x="8784735" y="2164811"/>
              <a:ext cx="11692206" cy="3269305"/>
              <a:chOff x="0" y="0"/>
              <a:chExt cx="2543763" cy="711272"/>
            </a:xfrm>
          </p:grpSpPr>
          <p:sp>
            <p:nvSpPr>
              <p:cNvPr id="16" name="Freeform 16"/>
              <p:cNvSpPr/>
              <p:nvPr/>
            </p:nvSpPr>
            <p:spPr>
              <a:xfrm>
                <a:off x="0" y="0"/>
                <a:ext cx="2543763" cy="711272"/>
              </a:xfrm>
              <a:custGeom>
                <a:avLst/>
                <a:gdLst/>
                <a:ahLst/>
                <a:cxnLst/>
                <a:rect l="l" t="t" r="r" b="b"/>
                <a:pathLst>
                  <a:path w="2543763" h="711272">
                    <a:moveTo>
                      <a:pt x="203200" y="0"/>
                    </a:moveTo>
                    <a:lnTo>
                      <a:pt x="2543763" y="0"/>
                    </a:lnTo>
                    <a:lnTo>
                      <a:pt x="2340563" y="711272"/>
                    </a:lnTo>
                    <a:lnTo>
                      <a:pt x="0" y="711272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F4C3DD"/>
              </a:solidFill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17" name="TextBox 17"/>
              <p:cNvSpPr txBox="1"/>
              <p:nvPr/>
            </p:nvSpPr>
            <p:spPr>
              <a:xfrm>
                <a:off x="101600" y="-47625"/>
                <a:ext cx="2340563" cy="758897"/>
              </a:xfrm>
              <a:prstGeom prst="rect">
                <a:avLst/>
              </a:prstGeom>
            </p:spPr>
            <p:txBody>
              <a:bodyPr lIns="28958" tIns="28958" rIns="28958" bIns="28958" rtlCol="0" anchor="ctr"/>
              <a:lstStyle/>
              <a:p>
                <a:pPr algn="ctr">
                  <a:lnSpc>
                    <a:spcPts val="3473"/>
                  </a:lnSpc>
                </a:pPr>
                <a:endParaRPr/>
              </a:p>
            </p:txBody>
          </p:sp>
        </p:grpSp>
        <p:grpSp>
          <p:nvGrpSpPr>
            <p:cNvPr id="18" name="Group 18"/>
            <p:cNvGrpSpPr/>
            <p:nvPr/>
          </p:nvGrpSpPr>
          <p:grpSpPr>
            <a:xfrm rot="5055123">
              <a:off x="4754785" y="11190"/>
              <a:ext cx="3141281" cy="7398676"/>
              <a:chOff x="0" y="0"/>
              <a:chExt cx="683419" cy="1609660"/>
            </a:xfrm>
          </p:grpSpPr>
          <p:sp>
            <p:nvSpPr>
              <p:cNvPr id="19" name="Freeform 19"/>
              <p:cNvSpPr/>
              <p:nvPr/>
            </p:nvSpPr>
            <p:spPr>
              <a:xfrm>
                <a:off x="0" y="0"/>
                <a:ext cx="683419" cy="1609660"/>
              </a:xfrm>
              <a:custGeom>
                <a:avLst/>
                <a:gdLst/>
                <a:ahLst/>
                <a:cxnLst/>
                <a:rect l="l" t="t" r="r" b="b"/>
                <a:pathLst>
                  <a:path w="683419" h="1609660">
                    <a:moveTo>
                      <a:pt x="683419" y="0"/>
                    </a:moveTo>
                    <a:lnTo>
                      <a:pt x="683419" y="1495360"/>
                    </a:lnTo>
                    <a:lnTo>
                      <a:pt x="341709" y="1609660"/>
                    </a:lnTo>
                    <a:lnTo>
                      <a:pt x="0" y="1495360"/>
                    </a:lnTo>
                    <a:lnTo>
                      <a:pt x="0" y="0"/>
                    </a:lnTo>
                    <a:lnTo>
                      <a:pt x="683419" y="0"/>
                    </a:lnTo>
                    <a:close/>
                  </a:path>
                </a:pathLst>
              </a:custGeom>
              <a:solidFill>
                <a:srgbClr val="F4C3DD"/>
              </a:solidFill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0" name="TextBox 20"/>
              <p:cNvSpPr txBox="1"/>
              <p:nvPr/>
            </p:nvSpPr>
            <p:spPr>
              <a:xfrm>
                <a:off x="0" y="-47625"/>
                <a:ext cx="683419" cy="1542985"/>
              </a:xfrm>
              <a:prstGeom prst="rect">
                <a:avLst/>
              </a:prstGeom>
            </p:spPr>
            <p:txBody>
              <a:bodyPr lIns="28958" tIns="28958" rIns="28958" bIns="28958" rtlCol="0" anchor="ctr"/>
              <a:lstStyle/>
              <a:p>
                <a:pPr algn="ctr">
                  <a:lnSpc>
                    <a:spcPts val="3473"/>
                  </a:lnSpc>
                </a:pPr>
                <a:endParaRPr/>
              </a:p>
            </p:txBody>
          </p:sp>
        </p:grpSp>
        <p:grpSp>
          <p:nvGrpSpPr>
            <p:cNvPr id="21" name="Group 21"/>
            <p:cNvGrpSpPr/>
            <p:nvPr/>
          </p:nvGrpSpPr>
          <p:grpSpPr>
            <a:xfrm rot="273257">
              <a:off x="8565765" y="1945841"/>
              <a:ext cx="11692206" cy="3269305"/>
              <a:chOff x="0" y="0"/>
              <a:chExt cx="2543763" cy="711272"/>
            </a:xfrm>
          </p:grpSpPr>
          <p:sp>
            <p:nvSpPr>
              <p:cNvPr id="22" name="Freeform 22"/>
              <p:cNvSpPr/>
              <p:nvPr/>
            </p:nvSpPr>
            <p:spPr>
              <a:xfrm>
                <a:off x="0" y="0"/>
                <a:ext cx="2543763" cy="711272"/>
              </a:xfrm>
              <a:custGeom>
                <a:avLst/>
                <a:gdLst/>
                <a:ahLst/>
                <a:cxnLst/>
                <a:rect l="l" t="t" r="r" b="b"/>
                <a:pathLst>
                  <a:path w="2543763" h="711272">
                    <a:moveTo>
                      <a:pt x="203200" y="0"/>
                    </a:moveTo>
                    <a:lnTo>
                      <a:pt x="2543763" y="0"/>
                    </a:lnTo>
                    <a:lnTo>
                      <a:pt x="2340563" y="711272"/>
                    </a:lnTo>
                    <a:lnTo>
                      <a:pt x="0" y="711272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00A690"/>
              </a:solidFill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3" name="TextBox 23"/>
              <p:cNvSpPr txBox="1"/>
              <p:nvPr/>
            </p:nvSpPr>
            <p:spPr>
              <a:xfrm>
                <a:off x="101600" y="-47625"/>
                <a:ext cx="2340563" cy="758897"/>
              </a:xfrm>
              <a:prstGeom prst="rect">
                <a:avLst/>
              </a:prstGeom>
            </p:spPr>
            <p:txBody>
              <a:bodyPr lIns="28958" tIns="28958" rIns="28958" bIns="28958" rtlCol="0" anchor="ctr"/>
              <a:lstStyle/>
              <a:p>
                <a:pPr algn="ctr">
                  <a:lnSpc>
                    <a:spcPts val="3473"/>
                  </a:lnSpc>
                </a:pPr>
                <a:endParaRPr/>
              </a:p>
            </p:txBody>
          </p:sp>
        </p:grpSp>
        <p:grpSp>
          <p:nvGrpSpPr>
            <p:cNvPr id="24" name="Group 24"/>
            <p:cNvGrpSpPr/>
            <p:nvPr/>
          </p:nvGrpSpPr>
          <p:grpSpPr>
            <a:xfrm rot="5055123">
              <a:off x="4535816" y="-207780"/>
              <a:ext cx="3141281" cy="7398676"/>
              <a:chOff x="0" y="0"/>
              <a:chExt cx="683419" cy="1609660"/>
            </a:xfrm>
          </p:grpSpPr>
          <p:sp>
            <p:nvSpPr>
              <p:cNvPr id="25" name="Freeform 25"/>
              <p:cNvSpPr/>
              <p:nvPr/>
            </p:nvSpPr>
            <p:spPr>
              <a:xfrm>
                <a:off x="0" y="0"/>
                <a:ext cx="683419" cy="1609660"/>
              </a:xfrm>
              <a:custGeom>
                <a:avLst/>
                <a:gdLst/>
                <a:ahLst/>
                <a:cxnLst/>
                <a:rect l="l" t="t" r="r" b="b"/>
                <a:pathLst>
                  <a:path w="683419" h="1609660">
                    <a:moveTo>
                      <a:pt x="683419" y="0"/>
                    </a:moveTo>
                    <a:lnTo>
                      <a:pt x="683419" y="1495360"/>
                    </a:lnTo>
                    <a:lnTo>
                      <a:pt x="341709" y="1609660"/>
                    </a:lnTo>
                    <a:lnTo>
                      <a:pt x="0" y="1495360"/>
                    </a:lnTo>
                    <a:lnTo>
                      <a:pt x="0" y="0"/>
                    </a:lnTo>
                    <a:lnTo>
                      <a:pt x="683419" y="0"/>
                    </a:lnTo>
                    <a:close/>
                  </a:path>
                </a:pathLst>
              </a:custGeom>
              <a:solidFill>
                <a:srgbClr val="00A690"/>
              </a:solidFill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6" name="TextBox 26"/>
              <p:cNvSpPr txBox="1"/>
              <p:nvPr/>
            </p:nvSpPr>
            <p:spPr>
              <a:xfrm>
                <a:off x="0" y="-47625"/>
                <a:ext cx="683419" cy="1542985"/>
              </a:xfrm>
              <a:prstGeom prst="rect">
                <a:avLst/>
              </a:prstGeom>
            </p:spPr>
            <p:txBody>
              <a:bodyPr lIns="28958" tIns="28958" rIns="28958" bIns="28958" rtlCol="0" anchor="ctr"/>
              <a:lstStyle/>
              <a:p>
                <a:pPr algn="ctr">
                  <a:lnSpc>
                    <a:spcPts val="3473"/>
                  </a:lnSpc>
                </a:pPr>
                <a:endParaRPr/>
              </a:p>
            </p:txBody>
          </p:sp>
        </p:grpSp>
        <p:sp>
          <p:nvSpPr>
            <p:cNvPr id="27" name="Freeform 27"/>
            <p:cNvSpPr/>
            <p:nvPr/>
          </p:nvSpPr>
          <p:spPr>
            <a:xfrm rot="-1042047">
              <a:off x="664455" y="366129"/>
              <a:ext cx="3207919" cy="4941930"/>
            </a:xfrm>
            <a:custGeom>
              <a:avLst/>
              <a:gdLst/>
              <a:ahLst/>
              <a:cxnLst/>
              <a:rect l="l" t="t" r="r" b="b"/>
              <a:pathLst>
                <a:path w="3207919" h="4941930">
                  <a:moveTo>
                    <a:pt x="0" y="0"/>
                  </a:moveTo>
                  <a:lnTo>
                    <a:pt x="3207920" y="0"/>
                  </a:lnTo>
                  <a:lnTo>
                    <a:pt x="3207920" y="4941929"/>
                  </a:lnTo>
                  <a:lnTo>
                    <a:pt x="0" y="494192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9"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nl-BE"/>
            </a:p>
          </p:txBody>
        </p:sp>
        <p:sp>
          <p:nvSpPr>
            <p:cNvPr id="28" name="Freeform 28"/>
            <p:cNvSpPr/>
            <p:nvPr/>
          </p:nvSpPr>
          <p:spPr>
            <a:xfrm rot="761449">
              <a:off x="3501611" y="1242298"/>
              <a:ext cx="2070437" cy="3189592"/>
            </a:xfrm>
            <a:custGeom>
              <a:avLst/>
              <a:gdLst/>
              <a:ahLst/>
              <a:cxnLst/>
              <a:rect l="l" t="t" r="r" b="b"/>
              <a:pathLst>
                <a:path w="2070437" h="3189592">
                  <a:moveTo>
                    <a:pt x="0" y="0"/>
                  </a:moveTo>
                  <a:lnTo>
                    <a:pt x="2070437" y="0"/>
                  </a:lnTo>
                  <a:lnTo>
                    <a:pt x="2070437" y="3189591"/>
                  </a:lnTo>
                  <a:lnTo>
                    <a:pt x="0" y="318959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9"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nl-BE"/>
            </a:p>
          </p:txBody>
        </p:sp>
        <p:sp>
          <p:nvSpPr>
            <p:cNvPr id="29" name="Freeform 29"/>
            <p:cNvSpPr/>
            <p:nvPr/>
          </p:nvSpPr>
          <p:spPr>
            <a:xfrm rot="1700957">
              <a:off x="4445502" y="3280756"/>
              <a:ext cx="1271988" cy="1959549"/>
            </a:xfrm>
            <a:custGeom>
              <a:avLst/>
              <a:gdLst/>
              <a:ahLst/>
              <a:cxnLst/>
              <a:rect l="l" t="t" r="r" b="b"/>
              <a:pathLst>
                <a:path w="1271988" h="1959549">
                  <a:moveTo>
                    <a:pt x="0" y="0"/>
                  </a:moveTo>
                  <a:lnTo>
                    <a:pt x="1271988" y="0"/>
                  </a:lnTo>
                  <a:lnTo>
                    <a:pt x="1271988" y="1959549"/>
                  </a:lnTo>
                  <a:lnTo>
                    <a:pt x="0" y="195954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9"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nl-BE"/>
            </a:p>
          </p:txBody>
        </p:sp>
        <p:sp>
          <p:nvSpPr>
            <p:cNvPr id="30" name="TextBox 30"/>
            <p:cNvSpPr txBox="1"/>
            <p:nvPr/>
          </p:nvSpPr>
          <p:spPr>
            <a:xfrm>
              <a:off x="6295201" y="2903925"/>
              <a:ext cx="13030217" cy="108001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6813"/>
                </a:lnSpc>
              </a:pPr>
              <a:r>
                <a:rPr lang="en-US" sz="4866">
                  <a:solidFill>
                    <a:srgbClr val="FFFFFF"/>
                  </a:solidFill>
                  <a:latin typeface="Ultramagnetic"/>
                  <a:ea typeface="Ultramagnetic"/>
                  <a:cs typeface="Ultramagnetic"/>
                  <a:sym typeface="Ultramagnetic"/>
                </a:rPr>
                <a:t>What initiatives are you thinking of?</a:t>
              </a:r>
            </a:p>
          </p:txBody>
        </p:sp>
      </p:grpSp>
      <p:sp>
        <p:nvSpPr>
          <p:cNvPr id="31" name="TextBox 31"/>
          <p:cNvSpPr txBox="1"/>
          <p:nvPr/>
        </p:nvSpPr>
        <p:spPr>
          <a:xfrm>
            <a:off x="795186" y="2548913"/>
            <a:ext cx="13760959" cy="10476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200"/>
              </a:lnSpc>
            </a:pPr>
            <a:r>
              <a:rPr lang="en-US" sz="3000">
                <a:solidFill>
                  <a:srgbClr val="19536A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The right to a healthy, clean, and sustainable environment is not a new invention: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96734">
            <a:off x="689175" y="522053"/>
            <a:ext cx="6791528" cy="1377628"/>
          </a:xfrm>
          <a:custGeom>
            <a:avLst/>
            <a:gdLst/>
            <a:ahLst/>
            <a:cxnLst/>
            <a:rect l="l" t="t" r="r" b="b"/>
            <a:pathLst>
              <a:path w="6791528" h="1377628">
                <a:moveTo>
                  <a:pt x="0" y="0"/>
                </a:moveTo>
                <a:lnTo>
                  <a:pt x="6791529" y="0"/>
                </a:lnTo>
                <a:lnTo>
                  <a:pt x="6791529" y="1377628"/>
                </a:lnTo>
                <a:lnTo>
                  <a:pt x="0" y="137762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r="-2274"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3" name="Freeform 3"/>
          <p:cNvSpPr/>
          <p:nvPr/>
        </p:nvSpPr>
        <p:spPr>
          <a:xfrm>
            <a:off x="7158822" y="436310"/>
            <a:ext cx="3340573" cy="1373612"/>
          </a:xfrm>
          <a:custGeom>
            <a:avLst/>
            <a:gdLst/>
            <a:ahLst/>
            <a:cxnLst/>
            <a:rect l="l" t="t" r="r" b="b"/>
            <a:pathLst>
              <a:path w="3340573" h="1373612">
                <a:moveTo>
                  <a:pt x="0" y="0"/>
                </a:moveTo>
                <a:lnTo>
                  <a:pt x="3340573" y="0"/>
                </a:lnTo>
                <a:lnTo>
                  <a:pt x="3340573" y="1373612"/>
                </a:lnTo>
                <a:lnTo>
                  <a:pt x="0" y="137361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-1752" t="-7296" r="-108139" b="-535"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4" name="Freeform 4"/>
          <p:cNvSpPr/>
          <p:nvPr/>
        </p:nvSpPr>
        <p:spPr>
          <a:xfrm>
            <a:off x="203389" y="9480303"/>
            <a:ext cx="767105" cy="767105"/>
          </a:xfrm>
          <a:custGeom>
            <a:avLst/>
            <a:gdLst/>
            <a:ahLst/>
            <a:cxnLst/>
            <a:rect l="l" t="t" r="r" b="b"/>
            <a:pathLst>
              <a:path w="767105" h="767105">
                <a:moveTo>
                  <a:pt x="0" y="0"/>
                </a:moveTo>
                <a:lnTo>
                  <a:pt x="767104" y="0"/>
                </a:lnTo>
                <a:lnTo>
                  <a:pt x="767104" y="767105"/>
                </a:lnTo>
                <a:lnTo>
                  <a:pt x="0" y="767105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5" name="Freeform 5"/>
          <p:cNvSpPr/>
          <p:nvPr/>
        </p:nvSpPr>
        <p:spPr>
          <a:xfrm rot="875811">
            <a:off x="15738701" y="611294"/>
            <a:ext cx="1881211" cy="1576548"/>
          </a:xfrm>
          <a:custGeom>
            <a:avLst/>
            <a:gdLst/>
            <a:ahLst/>
            <a:cxnLst/>
            <a:rect l="l" t="t" r="r" b="b"/>
            <a:pathLst>
              <a:path w="1881211" h="1576548">
                <a:moveTo>
                  <a:pt x="0" y="0"/>
                </a:moveTo>
                <a:lnTo>
                  <a:pt x="1881212" y="0"/>
                </a:lnTo>
                <a:lnTo>
                  <a:pt x="1881212" y="1576547"/>
                </a:lnTo>
                <a:lnTo>
                  <a:pt x="0" y="1576547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-191208" b="-95459"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6" name="Freeform 6"/>
          <p:cNvSpPr/>
          <p:nvPr/>
        </p:nvSpPr>
        <p:spPr>
          <a:xfrm>
            <a:off x="17313489" y="9368867"/>
            <a:ext cx="878541" cy="878541"/>
          </a:xfrm>
          <a:custGeom>
            <a:avLst/>
            <a:gdLst/>
            <a:ahLst/>
            <a:cxnLst/>
            <a:rect l="l" t="t" r="r" b="b"/>
            <a:pathLst>
              <a:path w="878541" h="878541">
                <a:moveTo>
                  <a:pt x="0" y="0"/>
                </a:moveTo>
                <a:lnTo>
                  <a:pt x="878541" y="0"/>
                </a:lnTo>
                <a:lnTo>
                  <a:pt x="878541" y="878541"/>
                </a:lnTo>
                <a:lnTo>
                  <a:pt x="0" y="878541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7" name="TextBox 7"/>
          <p:cNvSpPr txBox="1"/>
          <p:nvPr/>
        </p:nvSpPr>
        <p:spPr>
          <a:xfrm>
            <a:off x="586941" y="399688"/>
            <a:ext cx="9604683" cy="12944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551"/>
              </a:lnSpc>
            </a:pPr>
            <a:r>
              <a:rPr lang="en-US" sz="7537">
                <a:solidFill>
                  <a:srgbClr val="FFFFFF"/>
                </a:solidFill>
                <a:latin typeface="Ultramagnetic"/>
                <a:ea typeface="Ultramagnetic"/>
                <a:cs typeface="Ultramagnetic"/>
                <a:sym typeface="Ultramagnetic"/>
              </a:rPr>
              <a:t>A NEW IDEA? 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1069761" y="9600819"/>
            <a:ext cx="16148478" cy="526072"/>
            <a:chOff x="0" y="0"/>
            <a:chExt cx="3837751" cy="125023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837751" cy="125023"/>
            </a:xfrm>
            <a:custGeom>
              <a:avLst/>
              <a:gdLst/>
              <a:ahLst/>
              <a:cxnLst/>
              <a:rect l="l" t="t" r="r" b="b"/>
              <a:pathLst>
                <a:path w="3837751" h="125023">
                  <a:moveTo>
                    <a:pt x="0" y="0"/>
                  </a:moveTo>
                  <a:lnTo>
                    <a:pt x="3837751" y="0"/>
                  </a:lnTo>
                  <a:lnTo>
                    <a:pt x="3837751" y="125023"/>
                  </a:lnTo>
                  <a:lnTo>
                    <a:pt x="0" y="125023"/>
                  </a:lnTo>
                  <a:close/>
                </a:path>
              </a:pathLst>
            </a:custGeom>
            <a:solidFill>
              <a:srgbClr val="00A690"/>
            </a:solidFill>
          </p:spPr>
          <p:txBody>
            <a:bodyPr/>
            <a:lstStyle/>
            <a:p>
              <a:endParaRPr lang="nl-BE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-28575"/>
              <a:ext cx="3837751" cy="15359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sp>
        <p:nvSpPr>
          <p:cNvPr id="11" name="AutoShape 11"/>
          <p:cNvSpPr/>
          <p:nvPr/>
        </p:nvSpPr>
        <p:spPr>
          <a:xfrm>
            <a:off x="4637239" y="9863855"/>
            <a:ext cx="2861500" cy="0"/>
          </a:xfrm>
          <a:prstGeom prst="line">
            <a:avLst/>
          </a:prstGeom>
          <a:ln w="47625" cap="flat">
            <a:solidFill>
              <a:srgbClr val="FFFFFF"/>
            </a:solidFill>
            <a:prstDash val="sysDash"/>
            <a:headEnd type="none" w="sm" len="sm"/>
            <a:tailEnd type="none" w="sm" len="sm"/>
          </a:ln>
        </p:spPr>
        <p:txBody>
          <a:bodyPr/>
          <a:lstStyle/>
          <a:p>
            <a:endParaRPr lang="nl-BE"/>
          </a:p>
        </p:txBody>
      </p:sp>
      <p:sp>
        <p:nvSpPr>
          <p:cNvPr id="12" name="AutoShape 12"/>
          <p:cNvSpPr/>
          <p:nvPr/>
        </p:nvSpPr>
        <p:spPr>
          <a:xfrm>
            <a:off x="10818058" y="9863855"/>
            <a:ext cx="2861500" cy="0"/>
          </a:xfrm>
          <a:prstGeom prst="line">
            <a:avLst/>
          </a:prstGeom>
          <a:ln w="47625" cap="flat">
            <a:solidFill>
              <a:srgbClr val="FFFFFF"/>
            </a:solidFill>
            <a:prstDash val="sysDash"/>
            <a:headEnd type="none" w="sm" len="sm"/>
            <a:tailEnd type="none" w="sm" len="sm"/>
          </a:ln>
        </p:spPr>
        <p:txBody>
          <a:bodyPr/>
          <a:lstStyle/>
          <a:p>
            <a:endParaRPr lang="nl-BE"/>
          </a:p>
        </p:txBody>
      </p:sp>
      <p:sp>
        <p:nvSpPr>
          <p:cNvPr id="13" name="TextBox 13"/>
          <p:cNvSpPr txBox="1"/>
          <p:nvPr/>
        </p:nvSpPr>
        <p:spPr>
          <a:xfrm>
            <a:off x="8096137" y="9638603"/>
            <a:ext cx="2095725" cy="4028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77"/>
              </a:lnSpc>
            </a:pPr>
            <a:r>
              <a:rPr lang="en-US" sz="2412">
                <a:solidFill>
                  <a:srgbClr val="FFFFFF"/>
                </a:solidFill>
                <a:latin typeface="Ultramagnetic"/>
                <a:ea typeface="Ultramagnetic"/>
                <a:cs typeface="Ultramagnetic"/>
                <a:sym typeface="Ultramagnetic"/>
              </a:rPr>
              <a:t>WWW.YOUCA.BE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3236385" y="8635319"/>
            <a:ext cx="12642439" cy="6277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149"/>
              </a:lnSpc>
            </a:pPr>
            <a:r>
              <a:rPr lang="en-US" sz="3678" u="sng" dirty="0">
                <a:solidFill>
                  <a:srgbClr val="00A690"/>
                </a:solidFill>
                <a:latin typeface="Ultramagnetic"/>
                <a:ea typeface="Ultramagnetic"/>
                <a:cs typeface="Ultramagnetic"/>
                <a:sym typeface="Ultramagnetic"/>
                <a:hlinkClick r:id="rId10" tooltip="https://www.youtube.com/watch?time_continue=1&amp;v=L42ZY_wmscM&amp;embeds_referring_euri=https%3A%2F%2Fdocs.google.com%2F&amp;embeds_referring_origin=https%3A%2F%2Fdocs.google.com&amp;source_ve_path=Mjg2NjY&amp;feature=emb_logo"/>
              </a:rPr>
              <a:t>Nemonte Nenquimo and the Waorani from Ecuador (2019-2020)</a:t>
            </a:r>
          </a:p>
        </p:txBody>
      </p:sp>
      <p:pic>
        <p:nvPicPr>
          <p:cNvPr id="15" name="Onlinemedia 14" descr="Nemonte Nenquimo I TIME100 2020">
            <a:hlinkClick r:id="" action="ppaction://media"/>
            <a:extLst>
              <a:ext uri="{FF2B5EF4-FFF2-40B4-BE49-F238E27FC236}">
                <a16:creationId xmlns:a16="http://schemas.microsoft.com/office/drawing/2014/main" id="{FE098013-62D1-B8AE-9061-B074A78DC4B1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11"/>
          <a:stretch>
            <a:fillRect/>
          </a:stretch>
        </p:blipFill>
        <p:spPr>
          <a:xfrm>
            <a:off x="3373971" y="2050082"/>
            <a:ext cx="11540056" cy="65201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96734">
            <a:off x="689175" y="522053"/>
            <a:ext cx="6791528" cy="1377628"/>
          </a:xfrm>
          <a:custGeom>
            <a:avLst/>
            <a:gdLst/>
            <a:ahLst/>
            <a:cxnLst/>
            <a:rect l="l" t="t" r="r" b="b"/>
            <a:pathLst>
              <a:path w="6791528" h="1377628">
                <a:moveTo>
                  <a:pt x="0" y="0"/>
                </a:moveTo>
                <a:lnTo>
                  <a:pt x="6791529" y="0"/>
                </a:lnTo>
                <a:lnTo>
                  <a:pt x="6791529" y="1377628"/>
                </a:lnTo>
                <a:lnTo>
                  <a:pt x="0" y="137762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r="-2274"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3" name="Freeform 3"/>
          <p:cNvSpPr/>
          <p:nvPr/>
        </p:nvSpPr>
        <p:spPr>
          <a:xfrm>
            <a:off x="7158822" y="426785"/>
            <a:ext cx="7204257" cy="1357994"/>
          </a:xfrm>
          <a:custGeom>
            <a:avLst/>
            <a:gdLst/>
            <a:ahLst/>
            <a:cxnLst/>
            <a:rect l="l" t="t" r="r" b="b"/>
            <a:pathLst>
              <a:path w="7204257" h="1357994">
                <a:moveTo>
                  <a:pt x="0" y="0"/>
                </a:moveTo>
                <a:lnTo>
                  <a:pt x="7204257" y="0"/>
                </a:lnTo>
                <a:lnTo>
                  <a:pt x="7204257" y="1357994"/>
                </a:lnTo>
                <a:lnTo>
                  <a:pt x="0" y="135799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-842" t="-12451" b="-561"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4" name="Freeform 4"/>
          <p:cNvSpPr/>
          <p:nvPr/>
        </p:nvSpPr>
        <p:spPr>
          <a:xfrm rot="-5335846">
            <a:off x="3516836" y="8986521"/>
            <a:ext cx="10510346" cy="985811"/>
          </a:xfrm>
          <a:custGeom>
            <a:avLst/>
            <a:gdLst/>
            <a:ahLst/>
            <a:cxnLst/>
            <a:rect l="l" t="t" r="r" b="b"/>
            <a:pathLst>
              <a:path w="10510346" h="985811">
                <a:moveTo>
                  <a:pt x="0" y="0"/>
                </a:moveTo>
                <a:lnTo>
                  <a:pt x="10510346" y="0"/>
                </a:lnTo>
                <a:lnTo>
                  <a:pt x="10510346" y="985812"/>
                </a:lnTo>
                <a:lnTo>
                  <a:pt x="0" y="98581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r="-4543" b="-121527"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5" name="Freeform 5"/>
          <p:cNvSpPr/>
          <p:nvPr/>
        </p:nvSpPr>
        <p:spPr>
          <a:xfrm rot="285756">
            <a:off x="-1170233" y="3723066"/>
            <a:ext cx="10510346" cy="985811"/>
          </a:xfrm>
          <a:custGeom>
            <a:avLst/>
            <a:gdLst/>
            <a:ahLst/>
            <a:cxnLst/>
            <a:rect l="l" t="t" r="r" b="b"/>
            <a:pathLst>
              <a:path w="10510346" h="985811">
                <a:moveTo>
                  <a:pt x="0" y="0"/>
                </a:moveTo>
                <a:lnTo>
                  <a:pt x="10510345" y="0"/>
                </a:lnTo>
                <a:lnTo>
                  <a:pt x="10510345" y="985811"/>
                </a:lnTo>
                <a:lnTo>
                  <a:pt x="0" y="98581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r="-4543" b="-121527"/>
            </a:stretch>
          </a:blipFill>
        </p:spPr>
        <p:txBody>
          <a:bodyPr/>
          <a:lstStyle/>
          <a:p>
            <a:endParaRPr lang="nl-BE"/>
          </a:p>
        </p:txBody>
      </p:sp>
      <p:grpSp>
        <p:nvGrpSpPr>
          <p:cNvPr id="6" name="Group 6"/>
          <p:cNvGrpSpPr/>
          <p:nvPr/>
        </p:nvGrpSpPr>
        <p:grpSpPr>
          <a:xfrm>
            <a:off x="-932472" y="3778633"/>
            <a:ext cx="9704481" cy="7211464"/>
            <a:chOff x="0" y="0"/>
            <a:chExt cx="5699653" cy="423545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5699653" cy="4235450"/>
            </a:xfrm>
            <a:custGeom>
              <a:avLst/>
              <a:gdLst/>
              <a:ahLst/>
              <a:cxnLst/>
              <a:rect l="l" t="t" r="r" b="b"/>
              <a:pathLst>
                <a:path w="5699653" h="4235450">
                  <a:moveTo>
                    <a:pt x="5699653" y="4235450"/>
                  </a:moveTo>
                  <a:lnTo>
                    <a:pt x="0" y="3696970"/>
                  </a:lnTo>
                  <a:lnTo>
                    <a:pt x="0" y="0"/>
                  </a:lnTo>
                  <a:lnTo>
                    <a:pt x="5699653" y="538480"/>
                  </a:lnTo>
                  <a:close/>
                </a:path>
              </a:pathLst>
            </a:custGeom>
            <a:blipFill>
              <a:blip r:embed="rId8"/>
              <a:stretch>
                <a:fillRect t="-402" b="-402"/>
              </a:stretch>
            </a:blipFill>
          </p:spPr>
          <p:txBody>
            <a:bodyPr/>
            <a:lstStyle/>
            <a:p>
              <a:endParaRPr lang="nl-BE"/>
            </a:p>
          </p:txBody>
        </p:sp>
      </p:grpSp>
      <p:sp>
        <p:nvSpPr>
          <p:cNvPr id="8" name="Freeform 8"/>
          <p:cNvSpPr/>
          <p:nvPr/>
        </p:nvSpPr>
        <p:spPr>
          <a:xfrm>
            <a:off x="10412519" y="9515424"/>
            <a:ext cx="696864" cy="696864"/>
          </a:xfrm>
          <a:custGeom>
            <a:avLst/>
            <a:gdLst/>
            <a:ahLst/>
            <a:cxnLst/>
            <a:rect l="l" t="t" r="r" b="b"/>
            <a:pathLst>
              <a:path w="696864" h="696864">
                <a:moveTo>
                  <a:pt x="0" y="0"/>
                </a:moveTo>
                <a:lnTo>
                  <a:pt x="696863" y="0"/>
                </a:lnTo>
                <a:lnTo>
                  <a:pt x="696863" y="696863"/>
                </a:lnTo>
                <a:lnTo>
                  <a:pt x="0" y="696863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9" name="TextBox 9"/>
          <p:cNvSpPr txBox="1"/>
          <p:nvPr/>
        </p:nvSpPr>
        <p:spPr>
          <a:xfrm>
            <a:off x="652090" y="502561"/>
            <a:ext cx="14317562" cy="11938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799"/>
              </a:lnSpc>
            </a:pPr>
            <a:r>
              <a:rPr lang="en-US" sz="6999">
                <a:solidFill>
                  <a:srgbClr val="FFFFFF"/>
                </a:solidFill>
                <a:latin typeface="Ultramagnetic"/>
                <a:ea typeface="Ultramagnetic"/>
                <a:cs typeface="Ultramagnetic"/>
                <a:sym typeface="Ultramagnetic"/>
              </a:rPr>
              <a:t>A NEW IDEA? </a:t>
            </a:r>
          </a:p>
        </p:txBody>
      </p:sp>
      <p:sp>
        <p:nvSpPr>
          <p:cNvPr id="10" name="Freeform 10"/>
          <p:cNvSpPr/>
          <p:nvPr/>
        </p:nvSpPr>
        <p:spPr>
          <a:xfrm rot="1482188">
            <a:off x="15362143" y="908088"/>
            <a:ext cx="1881211" cy="1576548"/>
          </a:xfrm>
          <a:custGeom>
            <a:avLst/>
            <a:gdLst/>
            <a:ahLst/>
            <a:cxnLst/>
            <a:rect l="l" t="t" r="r" b="b"/>
            <a:pathLst>
              <a:path w="1881211" h="1576548">
                <a:moveTo>
                  <a:pt x="0" y="0"/>
                </a:moveTo>
                <a:lnTo>
                  <a:pt x="1881212" y="0"/>
                </a:lnTo>
                <a:lnTo>
                  <a:pt x="1881212" y="1576547"/>
                </a:lnTo>
                <a:lnTo>
                  <a:pt x="0" y="1576547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 l="-191208" b="-95459"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1" name="Freeform 11"/>
          <p:cNvSpPr/>
          <p:nvPr/>
        </p:nvSpPr>
        <p:spPr>
          <a:xfrm>
            <a:off x="17202922" y="9297892"/>
            <a:ext cx="989108" cy="989108"/>
          </a:xfrm>
          <a:custGeom>
            <a:avLst/>
            <a:gdLst/>
            <a:ahLst/>
            <a:cxnLst/>
            <a:rect l="l" t="t" r="r" b="b"/>
            <a:pathLst>
              <a:path w="989108" h="989108">
                <a:moveTo>
                  <a:pt x="0" y="0"/>
                </a:moveTo>
                <a:lnTo>
                  <a:pt x="989108" y="0"/>
                </a:lnTo>
                <a:lnTo>
                  <a:pt x="989108" y="989108"/>
                </a:lnTo>
                <a:lnTo>
                  <a:pt x="0" y="989108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grpSp>
        <p:nvGrpSpPr>
          <p:cNvPr id="12" name="Group 12"/>
          <p:cNvGrpSpPr/>
          <p:nvPr/>
        </p:nvGrpSpPr>
        <p:grpSpPr>
          <a:xfrm>
            <a:off x="11252257" y="9600819"/>
            <a:ext cx="5965982" cy="526072"/>
            <a:chOff x="0" y="0"/>
            <a:chExt cx="1417840" cy="125023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1417840" cy="125023"/>
            </a:xfrm>
            <a:custGeom>
              <a:avLst/>
              <a:gdLst/>
              <a:ahLst/>
              <a:cxnLst/>
              <a:rect l="l" t="t" r="r" b="b"/>
              <a:pathLst>
                <a:path w="1417840" h="125023">
                  <a:moveTo>
                    <a:pt x="0" y="0"/>
                  </a:moveTo>
                  <a:lnTo>
                    <a:pt x="1417840" y="0"/>
                  </a:lnTo>
                  <a:lnTo>
                    <a:pt x="1417840" y="125023"/>
                  </a:lnTo>
                  <a:lnTo>
                    <a:pt x="0" y="125023"/>
                  </a:lnTo>
                  <a:close/>
                </a:path>
              </a:pathLst>
            </a:custGeom>
            <a:solidFill>
              <a:srgbClr val="00A690"/>
            </a:solidFill>
          </p:spPr>
          <p:txBody>
            <a:bodyPr/>
            <a:lstStyle/>
            <a:p>
              <a:endParaRPr lang="nl-BE"/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0" y="-28575"/>
              <a:ext cx="1417840" cy="15359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sp>
        <p:nvSpPr>
          <p:cNvPr id="15" name="AutoShape 15"/>
          <p:cNvSpPr/>
          <p:nvPr/>
        </p:nvSpPr>
        <p:spPr>
          <a:xfrm>
            <a:off x="11387777" y="9863855"/>
            <a:ext cx="1759956" cy="0"/>
          </a:xfrm>
          <a:prstGeom prst="line">
            <a:avLst/>
          </a:prstGeom>
          <a:ln w="47625" cap="flat">
            <a:solidFill>
              <a:srgbClr val="FFFFFF"/>
            </a:solidFill>
            <a:prstDash val="sysDash"/>
            <a:headEnd type="none" w="sm" len="sm"/>
            <a:tailEnd type="none" w="sm" len="sm"/>
          </a:ln>
        </p:spPr>
        <p:txBody>
          <a:bodyPr/>
          <a:lstStyle/>
          <a:p>
            <a:endParaRPr lang="nl-BE"/>
          </a:p>
        </p:txBody>
      </p:sp>
      <p:sp>
        <p:nvSpPr>
          <p:cNvPr id="16" name="AutoShape 16"/>
          <p:cNvSpPr/>
          <p:nvPr/>
        </p:nvSpPr>
        <p:spPr>
          <a:xfrm flipV="1">
            <a:off x="15118790" y="9863855"/>
            <a:ext cx="1871996" cy="0"/>
          </a:xfrm>
          <a:prstGeom prst="line">
            <a:avLst/>
          </a:prstGeom>
          <a:ln w="47625" cap="flat">
            <a:solidFill>
              <a:srgbClr val="FFFFFF"/>
            </a:solidFill>
            <a:prstDash val="sysDash"/>
            <a:headEnd type="none" w="sm" len="sm"/>
            <a:tailEnd type="none" w="sm" len="sm"/>
          </a:ln>
        </p:spPr>
        <p:txBody>
          <a:bodyPr/>
          <a:lstStyle/>
          <a:p>
            <a:endParaRPr lang="nl-BE"/>
          </a:p>
        </p:txBody>
      </p:sp>
      <p:sp>
        <p:nvSpPr>
          <p:cNvPr id="17" name="TextBox 17"/>
          <p:cNvSpPr txBox="1"/>
          <p:nvPr/>
        </p:nvSpPr>
        <p:spPr>
          <a:xfrm>
            <a:off x="13351706" y="9674943"/>
            <a:ext cx="1767084" cy="3397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FFFFFF"/>
                </a:solidFill>
                <a:latin typeface="Ultramagnetic"/>
                <a:ea typeface="Ultramagnetic"/>
                <a:cs typeface="Ultramagnetic"/>
                <a:sym typeface="Ultramagnetic"/>
              </a:rPr>
              <a:t>WWW.YOUCA.BE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9362892" y="2815032"/>
            <a:ext cx="8334584" cy="67857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029"/>
              </a:lnSpc>
            </a:pPr>
            <a:r>
              <a:rPr lang="en-US" sz="2878">
                <a:solidFill>
                  <a:srgbClr val="00A69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VZW Klimaatzaak in Belgium (2014- now).</a:t>
            </a:r>
          </a:p>
          <a:p>
            <a:pPr marL="621374" lvl="1" indent="-310687" algn="l">
              <a:lnSpc>
                <a:spcPts val="4029"/>
              </a:lnSpc>
              <a:buFont typeface="Arial"/>
              <a:buChar char="•"/>
            </a:pPr>
            <a:r>
              <a:rPr lang="en-US" sz="2878">
                <a:solidFill>
                  <a:srgbClr val="00A690"/>
                </a:solidFill>
                <a:latin typeface="Montserrat"/>
                <a:ea typeface="Montserrat"/>
                <a:cs typeface="Montserrat"/>
                <a:sym typeface="Montserrat"/>
              </a:rPr>
              <a:t>Democratic and collective action aimed at forcing governments to keep climate promises. </a:t>
            </a:r>
          </a:p>
          <a:p>
            <a:pPr marL="621374" lvl="1" indent="-310687" algn="l">
              <a:lnSpc>
                <a:spcPts val="4029"/>
              </a:lnSpc>
              <a:buFont typeface="Arial"/>
              <a:buChar char="•"/>
            </a:pPr>
            <a:r>
              <a:rPr lang="en-US" sz="2878">
                <a:solidFill>
                  <a:srgbClr val="00A690"/>
                </a:solidFill>
                <a:latin typeface="Montserrat"/>
                <a:ea typeface="Montserrat"/>
                <a:cs typeface="Montserrat"/>
                <a:sym typeface="Montserrat"/>
              </a:rPr>
              <a:t>Litigated against competent governments in 2014-2015 because: </a:t>
            </a:r>
          </a:p>
          <a:p>
            <a:pPr marL="1242748" lvl="2" indent="-414249" algn="l">
              <a:lnSpc>
                <a:spcPts val="4029"/>
              </a:lnSpc>
              <a:buFont typeface="Arial"/>
              <a:buChar char="⚬"/>
            </a:pPr>
            <a:r>
              <a:rPr lang="en-US" sz="2878">
                <a:solidFill>
                  <a:srgbClr val="00A690"/>
                </a:solidFill>
                <a:latin typeface="Montserrat"/>
                <a:ea typeface="Montserrat"/>
                <a:cs typeface="Montserrat"/>
                <a:sym typeface="Montserrat"/>
              </a:rPr>
              <a:t>Doing too little to combat climate change</a:t>
            </a:r>
          </a:p>
          <a:p>
            <a:pPr marL="1242748" lvl="2" indent="-414249" algn="l">
              <a:lnSpc>
                <a:spcPts val="4029"/>
              </a:lnSpc>
              <a:buFont typeface="Arial"/>
              <a:buChar char="⚬"/>
            </a:pPr>
            <a:r>
              <a:rPr lang="en-US" sz="2878">
                <a:solidFill>
                  <a:srgbClr val="00A690"/>
                </a:solidFill>
                <a:latin typeface="Montserrat"/>
                <a:ea typeface="Montserrat"/>
                <a:cs typeface="Montserrat"/>
                <a:sym typeface="Montserrat"/>
              </a:rPr>
              <a:t>Violating citizens' social duty of care and right to life and family life</a:t>
            </a:r>
          </a:p>
          <a:p>
            <a:pPr marL="621374" lvl="1" indent="-310687" algn="l">
              <a:lnSpc>
                <a:spcPts val="4029"/>
              </a:lnSpc>
              <a:buFont typeface="Arial"/>
              <a:buChar char="•"/>
            </a:pPr>
            <a:r>
              <a:rPr lang="en-US" sz="2878">
                <a:solidFill>
                  <a:srgbClr val="00A690"/>
                </a:solidFill>
                <a:latin typeface="Montserrat"/>
                <a:ea typeface="Montserrat"/>
                <a:cs typeface="Montserrat"/>
                <a:sym typeface="Montserrat"/>
              </a:rPr>
              <a:t>30/11/2023: court rules in favor of climate case: governments must reduce greenhouse gas emissions faster</a:t>
            </a:r>
          </a:p>
          <a:p>
            <a:pPr algn="ctr">
              <a:lnSpc>
                <a:spcPts val="1789"/>
              </a:lnSpc>
            </a:pPr>
            <a:endParaRPr lang="en-US" sz="2878">
              <a:solidFill>
                <a:srgbClr val="00A69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821520">
            <a:off x="462246" y="770228"/>
            <a:ext cx="2751496" cy="2517530"/>
          </a:xfrm>
          <a:custGeom>
            <a:avLst/>
            <a:gdLst/>
            <a:ahLst/>
            <a:cxnLst/>
            <a:rect l="l" t="t" r="r" b="b"/>
            <a:pathLst>
              <a:path w="2751496" h="2517530">
                <a:moveTo>
                  <a:pt x="0" y="0"/>
                </a:moveTo>
                <a:lnTo>
                  <a:pt x="2751496" y="0"/>
                </a:lnTo>
                <a:lnTo>
                  <a:pt x="2751496" y="2517530"/>
                </a:lnTo>
                <a:lnTo>
                  <a:pt x="0" y="251753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03328" t="-91195" r="-7672"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3" name="Freeform 3"/>
          <p:cNvSpPr/>
          <p:nvPr/>
        </p:nvSpPr>
        <p:spPr>
          <a:xfrm rot="1340346">
            <a:off x="15466292" y="7497897"/>
            <a:ext cx="2038320" cy="1708212"/>
          </a:xfrm>
          <a:custGeom>
            <a:avLst/>
            <a:gdLst/>
            <a:ahLst/>
            <a:cxnLst/>
            <a:rect l="l" t="t" r="r" b="b"/>
            <a:pathLst>
              <a:path w="2038320" h="1708212">
                <a:moveTo>
                  <a:pt x="0" y="0"/>
                </a:moveTo>
                <a:lnTo>
                  <a:pt x="2038320" y="0"/>
                </a:lnTo>
                <a:lnTo>
                  <a:pt x="2038320" y="1708213"/>
                </a:lnTo>
                <a:lnTo>
                  <a:pt x="0" y="170821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91208" b="-95459"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4" name="Freeform 4"/>
          <p:cNvSpPr/>
          <p:nvPr/>
        </p:nvSpPr>
        <p:spPr>
          <a:xfrm rot="-545537">
            <a:off x="16411126" y="6808304"/>
            <a:ext cx="1273775" cy="960110"/>
          </a:xfrm>
          <a:custGeom>
            <a:avLst/>
            <a:gdLst/>
            <a:ahLst/>
            <a:cxnLst/>
            <a:rect l="l" t="t" r="r" b="b"/>
            <a:pathLst>
              <a:path w="1273775" h="960110">
                <a:moveTo>
                  <a:pt x="0" y="0"/>
                </a:moveTo>
                <a:lnTo>
                  <a:pt x="1273775" y="0"/>
                </a:lnTo>
                <a:lnTo>
                  <a:pt x="1273775" y="960110"/>
                </a:lnTo>
                <a:lnTo>
                  <a:pt x="0" y="96011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176685" b="-106481"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5" name="Freeform 5"/>
          <p:cNvSpPr/>
          <p:nvPr/>
        </p:nvSpPr>
        <p:spPr>
          <a:xfrm>
            <a:off x="203389" y="9480303"/>
            <a:ext cx="767105" cy="767105"/>
          </a:xfrm>
          <a:custGeom>
            <a:avLst/>
            <a:gdLst/>
            <a:ahLst/>
            <a:cxnLst/>
            <a:rect l="l" t="t" r="r" b="b"/>
            <a:pathLst>
              <a:path w="767105" h="767105">
                <a:moveTo>
                  <a:pt x="0" y="0"/>
                </a:moveTo>
                <a:lnTo>
                  <a:pt x="767104" y="0"/>
                </a:lnTo>
                <a:lnTo>
                  <a:pt x="767104" y="767105"/>
                </a:lnTo>
                <a:lnTo>
                  <a:pt x="0" y="76710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6" name="Freeform 6"/>
          <p:cNvSpPr/>
          <p:nvPr/>
        </p:nvSpPr>
        <p:spPr>
          <a:xfrm>
            <a:off x="17313489" y="9368867"/>
            <a:ext cx="878541" cy="878541"/>
          </a:xfrm>
          <a:custGeom>
            <a:avLst/>
            <a:gdLst/>
            <a:ahLst/>
            <a:cxnLst/>
            <a:rect l="l" t="t" r="r" b="b"/>
            <a:pathLst>
              <a:path w="878541" h="878541">
                <a:moveTo>
                  <a:pt x="0" y="0"/>
                </a:moveTo>
                <a:lnTo>
                  <a:pt x="878541" y="0"/>
                </a:lnTo>
                <a:lnTo>
                  <a:pt x="878541" y="878541"/>
                </a:lnTo>
                <a:lnTo>
                  <a:pt x="0" y="878541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grpSp>
        <p:nvGrpSpPr>
          <p:cNvPr id="7" name="Group 7"/>
          <p:cNvGrpSpPr/>
          <p:nvPr/>
        </p:nvGrpSpPr>
        <p:grpSpPr>
          <a:xfrm>
            <a:off x="1069761" y="9600819"/>
            <a:ext cx="16148478" cy="526072"/>
            <a:chOff x="0" y="0"/>
            <a:chExt cx="3837751" cy="125023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837751" cy="125023"/>
            </a:xfrm>
            <a:custGeom>
              <a:avLst/>
              <a:gdLst/>
              <a:ahLst/>
              <a:cxnLst/>
              <a:rect l="l" t="t" r="r" b="b"/>
              <a:pathLst>
                <a:path w="3837751" h="125023">
                  <a:moveTo>
                    <a:pt x="0" y="0"/>
                  </a:moveTo>
                  <a:lnTo>
                    <a:pt x="3837751" y="0"/>
                  </a:lnTo>
                  <a:lnTo>
                    <a:pt x="3837751" y="125023"/>
                  </a:lnTo>
                  <a:lnTo>
                    <a:pt x="0" y="125023"/>
                  </a:lnTo>
                  <a:close/>
                </a:path>
              </a:pathLst>
            </a:custGeom>
            <a:solidFill>
              <a:srgbClr val="00A690"/>
            </a:solidFill>
          </p:spPr>
          <p:txBody>
            <a:bodyPr/>
            <a:lstStyle/>
            <a:p>
              <a:endParaRPr lang="nl-BE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28575"/>
              <a:ext cx="3837751" cy="15359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sp>
        <p:nvSpPr>
          <p:cNvPr id="10" name="AutoShape 10"/>
          <p:cNvSpPr/>
          <p:nvPr/>
        </p:nvSpPr>
        <p:spPr>
          <a:xfrm>
            <a:off x="4637239" y="9863855"/>
            <a:ext cx="2861500" cy="0"/>
          </a:xfrm>
          <a:prstGeom prst="line">
            <a:avLst/>
          </a:prstGeom>
          <a:ln w="47625" cap="flat">
            <a:solidFill>
              <a:srgbClr val="FFFFFF"/>
            </a:solidFill>
            <a:prstDash val="sysDash"/>
            <a:headEnd type="none" w="sm" len="sm"/>
            <a:tailEnd type="none" w="sm" len="sm"/>
          </a:ln>
        </p:spPr>
        <p:txBody>
          <a:bodyPr/>
          <a:lstStyle/>
          <a:p>
            <a:endParaRPr lang="nl-BE"/>
          </a:p>
        </p:txBody>
      </p:sp>
      <p:sp>
        <p:nvSpPr>
          <p:cNvPr id="11" name="AutoShape 11"/>
          <p:cNvSpPr/>
          <p:nvPr/>
        </p:nvSpPr>
        <p:spPr>
          <a:xfrm>
            <a:off x="10818058" y="9863855"/>
            <a:ext cx="2861500" cy="0"/>
          </a:xfrm>
          <a:prstGeom prst="line">
            <a:avLst/>
          </a:prstGeom>
          <a:ln w="47625" cap="flat">
            <a:solidFill>
              <a:srgbClr val="FFFFFF"/>
            </a:solidFill>
            <a:prstDash val="sysDash"/>
            <a:headEnd type="none" w="sm" len="sm"/>
            <a:tailEnd type="none" w="sm" len="sm"/>
          </a:ln>
        </p:spPr>
        <p:txBody>
          <a:bodyPr/>
          <a:lstStyle/>
          <a:p>
            <a:endParaRPr lang="nl-BE"/>
          </a:p>
        </p:txBody>
      </p:sp>
      <p:grpSp>
        <p:nvGrpSpPr>
          <p:cNvPr id="12" name="Group 12"/>
          <p:cNvGrpSpPr/>
          <p:nvPr/>
        </p:nvGrpSpPr>
        <p:grpSpPr>
          <a:xfrm rot="273257">
            <a:off x="7124133" y="3495997"/>
            <a:ext cx="8933495" cy="2497931"/>
            <a:chOff x="0" y="0"/>
            <a:chExt cx="2543763" cy="711272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2543763" cy="711272"/>
            </a:xfrm>
            <a:custGeom>
              <a:avLst/>
              <a:gdLst/>
              <a:ahLst/>
              <a:cxnLst/>
              <a:rect l="l" t="t" r="r" b="b"/>
              <a:pathLst>
                <a:path w="2543763" h="711272">
                  <a:moveTo>
                    <a:pt x="203200" y="0"/>
                  </a:moveTo>
                  <a:lnTo>
                    <a:pt x="2543763" y="0"/>
                  </a:lnTo>
                  <a:lnTo>
                    <a:pt x="2340563" y="711272"/>
                  </a:lnTo>
                  <a:lnTo>
                    <a:pt x="0" y="711272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F4C3DD"/>
            </a:solidFill>
          </p:spPr>
          <p:txBody>
            <a:bodyPr/>
            <a:lstStyle/>
            <a:p>
              <a:endParaRPr lang="nl-BE"/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101600" y="-47625"/>
              <a:ext cx="2340563" cy="758897"/>
            </a:xfrm>
            <a:prstGeom prst="rect">
              <a:avLst/>
            </a:prstGeom>
          </p:spPr>
          <p:txBody>
            <a:bodyPr lIns="46987" tIns="46987" rIns="46987" bIns="46987" rtlCol="0" anchor="ctr"/>
            <a:lstStyle/>
            <a:p>
              <a:pPr algn="ctr">
                <a:lnSpc>
                  <a:spcPts val="3473"/>
                </a:lnSpc>
              </a:pPr>
              <a:endParaRPr/>
            </a:p>
          </p:txBody>
        </p:sp>
      </p:grpSp>
      <p:grpSp>
        <p:nvGrpSpPr>
          <p:cNvPr id="15" name="Group 15"/>
          <p:cNvGrpSpPr/>
          <p:nvPr/>
        </p:nvGrpSpPr>
        <p:grpSpPr>
          <a:xfrm rot="5055123">
            <a:off x="4045028" y="1850511"/>
            <a:ext cx="2400113" cy="5652999"/>
            <a:chOff x="0" y="0"/>
            <a:chExt cx="683419" cy="160966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683419" cy="1609660"/>
            </a:xfrm>
            <a:custGeom>
              <a:avLst/>
              <a:gdLst/>
              <a:ahLst/>
              <a:cxnLst/>
              <a:rect l="l" t="t" r="r" b="b"/>
              <a:pathLst>
                <a:path w="683419" h="1609660">
                  <a:moveTo>
                    <a:pt x="683419" y="0"/>
                  </a:moveTo>
                  <a:lnTo>
                    <a:pt x="683419" y="1495360"/>
                  </a:lnTo>
                  <a:lnTo>
                    <a:pt x="341709" y="1609660"/>
                  </a:lnTo>
                  <a:lnTo>
                    <a:pt x="0" y="1495360"/>
                  </a:lnTo>
                  <a:lnTo>
                    <a:pt x="0" y="0"/>
                  </a:lnTo>
                  <a:lnTo>
                    <a:pt x="683419" y="0"/>
                  </a:lnTo>
                  <a:close/>
                </a:path>
              </a:pathLst>
            </a:custGeom>
            <a:solidFill>
              <a:srgbClr val="F4C3DD"/>
            </a:solidFill>
          </p:spPr>
          <p:txBody>
            <a:bodyPr/>
            <a:lstStyle/>
            <a:p>
              <a:endParaRPr lang="nl-BE"/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0" y="-47625"/>
              <a:ext cx="683419" cy="1542985"/>
            </a:xfrm>
            <a:prstGeom prst="rect">
              <a:avLst/>
            </a:prstGeom>
          </p:spPr>
          <p:txBody>
            <a:bodyPr lIns="46987" tIns="46987" rIns="46987" bIns="46987" rtlCol="0" anchor="ctr"/>
            <a:lstStyle/>
            <a:p>
              <a:pPr algn="ctr">
                <a:lnSpc>
                  <a:spcPts val="3473"/>
                </a:lnSpc>
              </a:pPr>
              <a:endParaRPr/>
            </a:p>
          </p:txBody>
        </p:sp>
      </p:grpSp>
      <p:grpSp>
        <p:nvGrpSpPr>
          <p:cNvPr id="18" name="Group 18"/>
          <p:cNvGrpSpPr/>
          <p:nvPr/>
        </p:nvGrpSpPr>
        <p:grpSpPr>
          <a:xfrm rot="273257">
            <a:off x="6956828" y="3328692"/>
            <a:ext cx="8933495" cy="2497931"/>
            <a:chOff x="0" y="0"/>
            <a:chExt cx="2543763" cy="711272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2543763" cy="711272"/>
            </a:xfrm>
            <a:custGeom>
              <a:avLst/>
              <a:gdLst/>
              <a:ahLst/>
              <a:cxnLst/>
              <a:rect l="l" t="t" r="r" b="b"/>
              <a:pathLst>
                <a:path w="2543763" h="711272">
                  <a:moveTo>
                    <a:pt x="203200" y="0"/>
                  </a:moveTo>
                  <a:lnTo>
                    <a:pt x="2543763" y="0"/>
                  </a:lnTo>
                  <a:lnTo>
                    <a:pt x="2340563" y="711272"/>
                  </a:lnTo>
                  <a:lnTo>
                    <a:pt x="0" y="711272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00A690"/>
            </a:solidFill>
          </p:spPr>
          <p:txBody>
            <a:bodyPr/>
            <a:lstStyle/>
            <a:p>
              <a:endParaRPr lang="nl-BE"/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101600" y="-47625"/>
              <a:ext cx="2340563" cy="758897"/>
            </a:xfrm>
            <a:prstGeom prst="rect">
              <a:avLst/>
            </a:prstGeom>
          </p:spPr>
          <p:txBody>
            <a:bodyPr lIns="46987" tIns="46987" rIns="46987" bIns="46987" rtlCol="0" anchor="ctr"/>
            <a:lstStyle/>
            <a:p>
              <a:pPr algn="ctr">
                <a:lnSpc>
                  <a:spcPts val="3473"/>
                </a:lnSpc>
              </a:pPr>
              <a:endParaRPr/>
            </a:p>
          </p:txBody>
        </p:sp>
      </p:grpSp>
      <p:grpSp>
        <p:nvGrpSpPr>
          <p:cNvPr id="21" name="Group 21"/>
          <p:cNvGrpSpPr/>
          <p:nvPr/>
        </p:nvGrpSpPr>
        <p:grpSpPr>
          <a:xfrm rot="5055123">
            <a:off x="3877723" y="1683206"/>
            <a:ext cx="2400113" cy="5652999"/>
            <a:chOff x="0" y="0"/>
            <a:chExt cx="683419" cy="160966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683419" cy="1609660"/>
            </a:xfrm>
            <a:custGeom>
              <a:avLst/>
              <a:gdLst/>
              <a:ahLst/>
              <a:cxnLst/>
              <a:rect l="l" t="t" r="r" b="b"/>
              <a:pathLst>
                <a:path w="683419" h="1609660">
                  <a:moveTo>
                    <a:pt x="683419" y="0"/>
                  </a:moveTo>
                  <a:lnTo>
                    <a:pt x="683419" y="1495360"/>
                  </a:lnTo>
                  <a:lnTo>
                    <a:pt x="341709" y="1609660"/>
                  </a:lnTo>
                  <a:lnTo>
                    <a:pt x="0" y="1495360"/>
                  </a:lnTo>
                  <a:lnTo>
                    <a:pt x="0" y="0"/>
                  </a:lnTo>
                  <a:lnTo>
                    <a:pt x="683419" y="0"/>
                  </a:lnTo>
                  <a:close/>
                </a:path>
              </a:pathLst>
            </a:custGeom>
            <a:solidFill>
              <a:srgbClr val="00A690"/>
            </a:solidFill>
          </p:spPr>
          <p:txBody>
            <a:bodyPr/>
            <a:lstStyle/>
            <a:p>
              <a:endParaRPr lang="nl-BE"/>
            </a:p>
          </p:txBody>
        </p:sp>
        <p:sp>
          <p:nvSpPr>
            <p:cNvPr id="23" name="TextBox 23"/>
            <p:cNvSpPr txBox="1"/>
            <p:nvPr/>
          </p:nvSpPr>
          <p:spPr>
            <a:xfrm>
              <a:off x="0" y="-47625"/>
              <a:ext cx="683419" cy="1542985"/>
            </a:xfrm>
            <a:prstGeom prst="rect">
              <a:avLst/>
            </a:prstGeom>
          </p:spPr>
          <p:txBody>
            <a:bodyPr lIns="46987" tIns="46987" rIns="46987" bIns="46987" rtlCol="0" anchor="ctr"/>
            <a:lstStyle/>
            <a:p>
              <a:pPr algn="ctr">
                <a:lnSpc>
                  <a:spcPts val="3473"/>
                </a:lnSpc>
              </a:pPr>
              <a:endParaRPr/>
            </a:p>
          </p:txBody>
        </p:sp>
      </p:grpSp>
      <p:sp>
        <p:nvSpPr>
          <p:cNvPr id="24" name="TextBox 24"/>
          <p:cNvSpPr txBox="1"/>
          <p:nvPr/>
        </p:nvSpPr>
        <p:spPr>
          <a:xfrm>
            <a:off x="2145303" y="3717481"/>
            <a:ext cx="13835841" cy="28674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739"/>
              </a:lnSpc>
            </a:pPr>
            <a:r>
              <a:rPr lang="en-US" sz="4099">
                <a:solidFill>
                  <a:srgbClr val="FFFFFF"/>
                </a:solidFill>
                <a:latin typeface="Ultramagnetic"/>
                <a:ea typeface="Ultramagnetic"/>
                <a:cs typeface="Ultramagnetic"/>
                <a:sym typeface="Ultramagnetic"/>
              </a:rPr>
              <a:t>DREAM ABOUT HOW YOU CAN MAKE YOUR ENVIRONMENT HEALTHY, CLEAN AND SUSTAINABLE.</a:t>
            </a:r>
          </a:p>
          <a:p>
            <a:pPr algn="ctr">
              <a:lnSpc>
                <a:spcPts val="5739"/>
              </a:lnSpc>
            </a:pPr>
            <a:endParaRPr lang="en-US" sz="4099">
              <a:solidFill>
                <a:srgbClr val="FFFFFF"/>
              </a:solidFill>
              <a:latin typeface="Ultramagnetic"/>
              <a:ea typeface="Ultramagnetic"/>
              <a:cs typeface="Ultramagnetic"/>
              <a:sym typeface="Ultramagnetic"/>
            </a:endParaRPr>
          </a:p>
          <a:p>
            <a:pPr algn="ctr">
              <a:lnSpc>
                <a:spcPts val="5739"/>
              </a:lnSpc>
            </a:pPr>
            <a:endParaRPr lang="en-US" sz="4099">
              <a:solidFill>
                <a:srgbClr val="FFFFFF"/>
              </a:solidFill>
              <a:latin typeface="Ultramagnetic"/>
              <a:ea typeface="Ultramagnetic"/>
              <a:cs typeface="Ultramagnetic"/>
              <a:sym typeface="Ultramagnetic"/>
            </a:endParaRPr>
          </a:p>
        </p:txBody>
      </p:sp>
      <p:sp>
        <p:nvSpPr>
          <p:cNvPr id="25" name="Freeform 25"/>
          <p:cNvSpPr/>
          <p:nvPr/>
        </p:nvSpPr>
        <p:spPr>
          <a:xfrm>
            <a:off x="15100997" y="1436561"/>
            <a:ext cx="1748790" cy="4114800"/>
          </a:xfrm>
          <a:custGeom>
            <a:avLst/>
            <a:gdLst/>
            <a:ahLst/>
            <a:cxnLst/>
            <a:rect l="l" t="t" r="r" b="b"/>
            <a:pathLst>
              <a:path w="1748790" h="4114800">
                <a:moveTo>
                  <a:pt x="0" y="0"/>
                </a:moveTo>
                <a:lnTo>
                  <a:pt x="1748790" y="0"/>
                </a:lnTo>
                <a:lnTo>
                  <a:pt x="174879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26" name="TextBox 26"/>
          <p:cNvSpPr txBox="1"/>
          <p:nvPr/>
        </p:nvSpPr>
        <p:spPr>
          <a:xfrm>
            <a:off x="8096137" y="9638603"/>
            <a:ext cx="2095725" cy="4028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77"/>
              </a:lnSpc>
            </a:pPr>
            <a:r>
              <a:rPr lang="en-US" sz="2412">
                <a:solidFill>
                  <a:srgbClr val="FFFFFF"/>
                </a:solidFill>
                <a:latin typeface="Ultramagnetic"/>
                <a:ea typeface="Ultramagnetic"/>
                <a:cs typeface="Ultramagnetic"/>
                <a:sym typeface="Ultramagnetic"/>
              </a:rPr>
              <a:t>WWW.YOUCA.BE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5526139" y="9258300"/>
            <a:ext cx="1320562" cy="825492"/>
          </a:xfrm>
          <a:custGeom>
            <a:avLst/>
            <a:gdLst/>
            <a:ahLst/>
            <a:cxnLst/>
            <a:rect l="l" t="t" r="r" b="b"/>
            <a:pathLst>
              <a:path w="1320562" h="825492">
                <a:moveTo>
                  <a:pt x="0" y="0"/>
                </a:moveTo>
                <a:lnTo>
                  <a:pt x="1320563" y="0"/>
                </a:lnTo>
                <a:lnTo>
                  <a:pt x="1320563" y="825492"/>
                </a:lnTo>
                <a:lnTo>
                  <a:pt x="0" y="82549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r="-1643"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3" name="Freeform 3"/>
          <p:cNvSpPr/>
          <p:nvPr/>
        </p:nvSpPr>
        <p:spPr>
          <a:xfrm>
            <a:off x="580670" y="9258300"/>
            <a:ext cx="825492" cy="825492"/>
          </a:xfrm>
          <a:custGeom>
            <a:avLst/>
            <a:gdLst/>
            <a:ahLst/>
            <a:cxnLst/>
            <a:rect l="l" t="t" r="r" b="b"/>
            <a:pathLst>
              <a:path w="825492" h="825492">
                <a:moveTo>
                  <a:pt x="0" y="0"/>
                </a:moveTo>
                <a:lnTo>
                  <a:pt x="825492" y="0"/>
                </a:lnTo>
                <a:lnTo>
                  <a:pt x="825492" y="825492"/>
                </a:lnTo>
                <a:lnTo>
                  <a:pt x="0" y="82549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4" name="Freeform 4"/>
          <p:cNvSpPr/>
          <p:nvPr/>
        </p:nvSpPr>
        <p:spPr>
          <a:xfrm>
            <a:off x="1569206" y="9258300"/>
            <a:ext cx="1756365" cy="825492"/>
          </a:xfrm>
          <a:custGeom>
            <a:avLst/>
            <a:gdLst/>
            <a:ahLst/>
            <a:cxnLst/>
            <a:rect l="l" t="t" r="r" b="b"/>
            <a:pathLst>
              <a:path w="1756365" h="825492">
                <a:moveTo>
                  <a:pt x="0" y="0"/>
                </a:moveTo>
                <a:lnTo>
                  <a:pt x="1756365" y="0"/>
                </a:lnTo>
                <a:lnTo>
                  <a:pt x="1756365" y="825492"/>
                </a:lnTo>
                <a:lnTo>
                  <a:pt x="0" y="82549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5" name="Freeform 5"/>
          <p:cNvSpPr/>
          <p:nvPr/>
        </p:nvSpPr>
        <p:spPr>
          <a:xfrm>
            <a:off x="3608164" y="9258300"/>
            <a:ext cx="1634637" cy="825492"/>
          </a:xfrm>
          <a:custGeom>
            <a:avLst/>
            <a:gdLst/>
            <a:ahLst/>
            <a:cxnLst/>
            <a:rect l="l" t="t" r="r" b="b"/>
            <a:pathLst>
              <a:path w="1634637" h="825492">
                <a:moveTo>
                  <a:pt x="0" y="0"/>
                </a:moveTo>
                <a:lnTo>
                  <a:pt x="1634637" y="0"/>
                </a:lnTo>
                <a:lnTo>
                  <a:pt x="1634637" y="825492"/>
                </a:lnTo>
                <a:lnTo>
                  <a:pt x="0" y="825492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6" name="Freeform 6"/>
          <p:cNvSpPr/>
          <p:nvPr/>
        </p:nvSpPr>
        <p:spPr>
          <a:xfrm>
            <a:off x="7130040" y="9258300"/>
            <a:ext cx="1291351" cy="825492"/>
          </a:xfrm>
          <a:custGeom>
            <a:avLst/>
            <a:gdLst/>
            <a:ahLst/>
            <a:cxnLst/>
            <a:rect l="l" t="t" r="r" b="b"/>
            <a:pathLst>
              <a:path w="1291351" h="825492">
                <a:moveTo>
                  <a:pt x="0" y="0"/>
                </a:moveTo>
                <a:lnTo>
                  <a:pt x="1291351" y="0"/>
                </a:lnTo>
                <a:lnTo>
                  <a:pt x="1291351" y="825492"/>
                </a:lnTo>
                <a:lnTo>
                  <a:pt x="0" y="825492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t="-34821" b="-21613"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7" name="Freeform 7"/>
          <p:cNvSpPr/>
          <p:nvPr/>
        </p:nvSpPr>
        <p:spPr>
          <a:xfrm rot="-821520">
            <a:off x="620286" y="707166"/>
            <a:ext cx="2751496" cy="2517530"/>
          </a:xfrm>
          <a:custGeom>
            <a:avLst/>
            <a:gdLst/>
            <a:ahLst/>
            <a:cxnLst/>
            <a:rect l="l" t="t" r="r" b="b"/>
            <a:pathLst>
              <a:path w="2751496" h="2517530">
                <a:moveTo>
                  <a:pt x="0" y="0"/>
                </a:moveTo>
                <a:lnTo>
                  <a:pt x="2751496" y="0"/>
                </a:lnTo>
                <a:lnTo>
                  <a:pt x="2751496" y="2517530"/>
                </a:lnTo>
                <a:lnTo>
                  <a:pt x="0" y="251753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-203328" t="-91195" r="-7672"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8" name="Freeform 8"/>
          <p:cNvSpPr/>
          <p:nvPr/>
        </p:nvSpPr>
        <p:spPr>
          <a:xfrm rot="1340346">
            <a:off x="14111242" y="6576032"/>
            <a:ext cx="3723459" cy="3120441"/>
          </a:xfrm>
          <a:custGeom>
            <a:avLst/>
            <a:gdLst/>
            <a:ahLst/>
            <a:cxnLst/>
            <a:rect l="l" t="t" r="r" b="b"/>
            <a:pathLst>
              <a:path w="3723459" h="3120441">
                <a:moveTo>
                  <a:pt x="0" y="0"/>
                </a:moveTo>
                <a:lnTo>
                  <a:pt x="3723459" y="0"/>
                </a:lnTo>
                <a:lnTo>
                  <a:pt x="3723459" y="3120441"/>
                </a:lnTo>
                <a:lnTo>
                  <a:pt x="0" y="3120441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-191208" b="-95459"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9" name="Freeform 9"/>
          <p:cNvSpPr/>
          <p:nvPr/>
        </p:nvSpPr>
        <p:spPr>
          <a:xfrm rot="-545537">
            <a:off x="15837199" y="5316331"/>
            <a:ext cx="2326842" cy="1753861"/>
          </a:xfrm>
          <a:custGeom>
            <a:avLst/>
            <a:gdLst/>
            <a:ahLst/>
            <a:cxnLst/>
            <a:rect l="l" t="t" r="r" b="b"/>
            <a:pathLst>
              <a:path w="2326842" h="1753861">
                <a:moveTo>
                  <a:pt x="0" y="0"/>
                </a:moveTo>
                <a:lnTo>
                  <a:pt x="2326842" y="0"/>
                </a:lnTo>
                <a:lnTo>
                  <a:pt x="2326842" y="1753862"/>
                </a:lnTo>
                <a:lnTo>
                  <a:pt x="0" y="1753862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r="-176685" b="-106481"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0" name="Freeform 10"/>
          <p:cNvSpPr/>
          <p:nvPr/>
        </p:nvSpPr>
        <p:spPr>
          <a:xfrm>
            <a:off x="7131947" y="1965931"/>
            <a:ext cx="3325688" cy="1124319"/>
          </a:xfrm>
          <a:custGeom>
            <a:avLst/>
            <a:gdLst/>
            <a:ahLst/>
            <a:cxnLst/>
            <a:rect l="l" t="t" r="r" b="b"/>
            <a:pathLst>
              <a:path w="3325688" h="1124319">
                <a:moveTo>
                  <a:pt x="0" y="0"/>
                </a:moveTo>
                <a:lnTo>
                  <a:pt x="3325687" y="0"/>
                </a:lnTo>
                <a:lnTo>
                  <a:pt x="3325687" y="1124319"/>
                </a:lnTo>
                <a:lnTo>
                  <a:pt x="0" y="1124319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 l="-13085" r="-46947"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1" name="Freeform 11"/>
          <p:cNvSpPr/>
          <p:nvPr/>
        </p:nvSpPr>
        <p:spPr>
          <a:xfrm rot="-267976">
            <a:off x="8280234" y="2149214"/>
            <a:ext cx="3312766" cy="1022707"/>
          </a:xfrm>
          <a:custGeom>
            <a:avLst/>
            <a:gdLst/>
            <a:ahLst/>
            <a:cxnLst/>
            <a:rect l="l" t="t" r="r" b="b"/>
            <a:pathLst>
              <a:path w="3312766" h="1022707">
                <a:moveTo>
                  <a:pt x="0" y="0"/>
                </a:moveTo>
                <a:lnTo>
                  <a:pt x="3312766" y="0"/>
                </a:lnTo>
                <a:lnTo>
                  <a:pt x="3312766" y="1022707"/>
                </a:lnTo>
                <a:lnTo>
                  <a:pt x="0" y="1022707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 l="-1226" r="-45641" b="-499"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3" name="TextBox 13"/>
          <p:cNvSpPr txBox="1"/>
          <p:nvPr/>
        </p:nvSpPr>
        <p:spPr>
          <a:xfrm>
            <a:off x="580670" y="8786976"/>
            <a:ext cx="1548507" cy="2806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380"/>
              </a:lnSpc>
            </a:pPr>
            <a:r>
              <a:rPr lang="en-US" sz="1700">
                <a:solidFill>
                  <a:srgbClr val="19536A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Met dank aan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8789972" y="9819633"/>
            <a:ext cx="1320800" cy="2641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240"/>
              </a:lnSpc>
            </a:pPr>
            <a:r>
              <a:rPr lang="en-US" sz="1600">
                <a:solidFill>
                  <a:srgbClr val="19536A"/>
                </a:solidFill>
                <a:latin typeface="Montserrat"/>
                <a:ea typeface="Montserrat"/>
                <a:cs typeface="Montserrat"/>
                <a:sym typeface="Montserrat"/>
              </a:rPr>
              <a:t>Foto’s Miette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6036400" y="1970194"/>
            <a:ext cx="6827944" cy="11100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14"/>
              </a:lnSpc>
            </a:pPr>
            <a:r>
              <a:rPr lang="en-US" sz="6510">
                <a:solidFill>
                  <a:srgbClr val="19536A"/>
                </a:solidFill>
                <a:latin typeface="Ultramagnetic"/>
                <a:ea typeface="Ultramagnetic"/>
                <a:cs typeface="Ultramagnetic"/>
                <a:sym typeface="Ultramagnetic"/>
              </a:rPr>
              <a:t>VOLG ONS!</a:t>
            </a:r>
          </a:p>
        </p:txBody>
      </p:sp>
      <p:sp>
        <p:nvSpPr>
          <p:cNvPr id="19" name="Freeform 19"/>
          <p:cNvSpPr/>
          <p:nvPr/>
        </p:nvSpPr>
        <p:spPr>
          <a:xfrm>
            <a:off x="15157783" y="417294"/>
            <a:ext cx="2659766" cy="1548637"/>
          </a:xfrm>
          <a:custGeom>
            <a:avLst/>
            <a:gdLst/>
            <a:ahLst/>
            <a:cxnLst/>
            <a:rect l="l" t="t" r="r" b="b"/>
            <a:pathLst>
              <a:path w="2659766" h="1548637">
                <a:moveTo>
                  <a:pt x="0" y="0"/>
                </a:moveTo>
                <a:lnTo>
                  <a:pt x="2659766" y="0"/>
                </a:lnTo>
                <a:lnTo>
                  <a:pt x="2659766" y="1548637"/>
                </a:lnTo>
                <a:lnTo>
                  <a:pt x="0" y="1548637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grpSp>
        <p:nvGrpSpPr>
          <p:cNvPr id="22" name="Groep 21">
            <a:extLst>
              <a:ext uri="{FF2B5EF4-FFF2-40B4-BE49-F238E27FC236}">
                <a16:creationId xmlns:a16="http://schemas.microsoft.com/office/drawing/2014/main" id="{1BF7EABA-C2E2-0EED-A620-A9579A16935E}"/>
              </a:ext>
            </a:extLst>
          </p:cNvPr>
          <p:cNvGrpSpPr/>
          <p:nvPr/>
        </p:nvGrpSpPr>
        <p:grpSpPr>
          <a:xfrm>
            <a:off x="3457372" y="3717066"/>
            <a:ext cx="11373255" cy="4623321"/>
            <a:chOff x="3186683" y="3693485"/>
            <a:chExt cx="11373255" cy="4623321"/>
          </a:xfrm>
        </p:grpSpPr>
        <p:sp>
          <p:nvSpPr>
            <p:cNvPr id="23" name="Freeform 12">
              <a:extLst>
                <a:ext uri="{FF2B5EF4-FFF2-40B4-BE49-F238E27FC236}">
                  <a16:creationId xmlns:a16="http://schemas.microsoft.com/office/drawing/2014/main" id="{C73B82AC-FE1C-068D-C873-B002D7279065}"/>
                </a:ext>
              </a:extLst>
            </p:cNvPr>
            <p:cNvSpPr/>
            <p:nvPr/>
          </p:nvSpPr>
          <p:spPr>
            <a:xfrm>
              <a:off x="6593821" y="3978594"/>
              <a:ext cx="3983881" cy="4229728"/>
            </a:xfrm>
            <a:custGeom>
              <a:avLst/>
              <a:gdLst/>
              <a:ahLst/>
              <a:cxnLst/>
              <a:rect l="l" t="t" r="r" b="b"/>
              <a:pathLst>
                <a:path w="3983881" h="4229728">
                  <a:moveTo>
                    <a:pt x="0" y="0"/>
                  </a:moveTo>
                  <a:lnTo>
                    <a:pt x="3983881" y="0"/>
                  </a:lnTo>
                  <a:lnTo>
                    <a:pt x="3983881" y="4229728"/>
                  </a:lnTo>
                  <a:lnTo>
                    <a:pt x="0" y="42297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3"/>
              <a:stretch>
                <a:fillRect t="-8369"/>
              </a:stretch>
            </a:blipFill>
          </p:spPr>
          <p:txBody>
            <a:bodyPr/>
            <a:lstStyle/>
            <a:p>
              <a:endParaRPr lang="nl-BE"/>
            </a:p>
          </p:txBody>
        </p:sp>
        <p:grpSp>
          <p:nvGrpSpPr>
            <p:cNvPr id="24" name="Group 16">
              <a:extLst>
                <a:ext uri="{FF2B5EF4-FFF2-40B4-BE49-F238E27FC236}">
                  <a16:creationId xmlns:a16="http://schemas.microsoft.com/office/drawing/2014/main" id="{0655284C-A9B4-310E-1A9E-FD851E4BB53D}"/>
                </a:ext>
              </a:extLst>
            </p:cNvPr>
            <p:cNvGrpSpPr/>
            <p:nvPr/>
          </p:nvGrpSpPr>
          <p:grpSpPr>
            <a:xfrm>
              <a:off x="3186683" y="3905578"/>
              <a:ext cx="3624103" cy="4159854"/>
              <a:chOff x="0" y="0"/>
              <a:chExt cx="4832137" cy="5546471"/>
            </a:xfrm>
          </p:grpSpPr>
          <p:sp>
            <p:nvSpPr>
              <p:cNvPr id="26" name="Freeform 17">
                <a:extLst>
                  <a:ext uri="{FF2B5EF4-FFF2-40B4-BE49-F238E27FC236}">
                    <a16:creationId xmlns:a16="http://schemas.microsoft.com/office/drawing/2014/main" id="{EC4B7930-22F8-955D-60EB-2C1F7F894335}"/>
                  </a:ext>
                </a:extLst>
              </p:cNvPr>
              <p:cNvSpPr/>
              <p:nvPr/>
            </p:nvSpPr>
            <p:spPr>
              <a:xfrm>
                <a:off x="0" y="0"/>
                <a:ext cx="4832137" cy="4614229"/>
              </a:xfrm>
              <a:custGeom>
                <a:avLst/>
                <a:gdLst/>
                <a:ahLst/>
                <a:cxnLst/>
                <a:rect l="l" t="t" r="r" b="b"/>
                <a:pathLst>
                  <a:path w="4832137" h="4614229">
                    <a:moveTo>
                      <a:pt x="0" y="0"/>
                    </a:moveTo>
                    <a:lnTo>
                      <a:pt x="4832137" y="0"/>
                    </a:lnTo>
                    <a:lnTo>
                      <a:pt x="4832137" y="4614229"/>
                    </a:lnTo>
                    <a:lnTo>
                      <a:pt x="0" y="4614229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14"/>
                <a:stretch>
                  <a:fillRect l="-31848" t="-106368" r="-32054" b="-99157"/>
                </a:stretch>
              </a:blipFill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27" name="Freeform 18">
                <a:extLst>
                  <a:ext uri="{FF2B5EF4-FFF2-40B4-BE49-F238E27FC236}">
                    <a16:creationId xmlns:a16="http://schemas.microsoft.com/office/drawing/2014/main" id="{981A88CC-8827-A195-1D28-44B6147B069E}"/>
                  </a:ext>
                </a:extLst>
              </p:cNvPr>
              <p:cNvSpPr/>
              <p:nvPr/>
            </p:nvSpPr>
            <p:spPr>
              <a:xfrm>
                <a:off x="373762" y="4614229"/>
                <a:ext cx="4084613" cy="932242"/>
              </a:xfrm>
              <a:custGeom>
                <a:avLst/>
                <a:gdLst/>
                <a:ahLst/>
                <a:cxnLst/>
                <a:rect l="l" t="t" r="r" b="b"/>
                <a:pathLst>
                  <a:path w="4084613" h="932242">
                    <a:moveTo>
                      <a:pt x="0" y="0"/>
                    </a:moveTo>
                    <a:lnTo>
                      <a:pt x="4084613" y="0"/>
                    </a:lnTo>
                    <a:lnTo>
                      <a:pt x="4084613" y="932242"/>
                    </a:lnTo>
                    <a:lnTo>
                      <a:pt x="0" y="932242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14"/>
                <a:stretch>
                  <a:fillRect l="-29975" t="-305628" r="-24286" b="-797465"/>
                </a:stretch>
              </a:blipFill>
            </p:spPr>
            <p:txBody>
              <a:bodyPr/>
              <a:lstStyle/>
              <a:p>
                <a:endParaRPr lang="nl-BE"/>
              </a:p>
            </p:txBody>
          </p:sp>
        </p:grpSp>
        <p:pic>
          <p:nvPicPr>
            <p:cNvPr id="25" name="Afbeelding 24" descr="Afbeelding met schermopname, patroon, Graphics, plein&#10;&#10;Automatisch gegenereerde beschrijving">
              <a:extLst>
                <a:ext uri="{FF2B5EF4-FFF2-40B4-BE49-F238E27FC236}">
                  <a16:creationId xmlns:a16="http://schemas.microsoft.com/office/drawing/2014/main" id="{B35C0D1E-BBC0-1500-D7B7-2230E38E17E6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36617" y="3693485"/>
              <a:ext cx="4623321" cy="4623321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94703">
            <a:off x="4995477" y="1380610"/>
            <a:ext cx="3340573" cy="1373612"/>
          </a:xfrm>
          <a:custGeom>
            <a:avLst/>
            <a:gdLst/>
            <a:ahLst/>
            <a:cxnLst/>
            <a:rect l="l" t="t" r="r" b="b"/>
            <a:pathLst>
              <a:path w="3340573" h="1373612">
                <a:moveTo>
                  <a:pt x="0" y="0"/>
                </a:moveTo>
                <a:lnTo>
                  <a:pt x="3340573" y="0"/>
                </a:lnTo>
                <a:lnTo>
                  <a:pt x="3340573" y="1373612"/>
                </a:lnTo>
                <a:lnTo>
                  <a:pt x="0" y="137361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752" t="-7296" r="-108139" b="-535"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3" name="Freeform 3"/>
          <p:cNvSpPr/>
          <p:nvPr/>
        </p:nvSpPr>
        <p:spPr>
          <a:xfrm rot="-96734">
            <a:off x="689175" y="522053"/>
            <a:ext cx="6791528" cy="1377628"/>
          </a:xfrm>
          <a:custGeom>
            <a:avLst/>
            <a:gdLst/>
            <a:ahLst/>
            <a:cxnLst/>
            <a:rect l="l" t="t" r="r" b="b"/>
            <a:pathLst>
              <a:path w="6791528" h="1377628">
                <a:moveTo>
                  <a:pt x="0" y="0"/>
                </a:moveTo>
                <a:lnTo>
                  <a:pt x="6791529" y="0"/>
                </a:lnTo>
                <a:lnTo>
                  <a:pt x="6791529" y="1377628"/>
                </a:lnTo>
                <a:lnTo>
                  <a:pt x="0" y="137762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r="-2274"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4" name="Freeform 4"/>
          <p:cNvSpPr/>
          <p:nvPr/>
        </p:nvSpPr>
        <p:spPr>
          <a:xfrm>
            <a:off x="7158822" y="436310"/>
            <a:ext cx="3340573" cy="1373612"/>
          </a:xfrm>
          <a:custGeom>
            <a:avLst/>
            <a:gdLst/>
            <a:ahLst/>
            <a:cxnLst/>
            <a:rect l="l" t="t" r="r" b="b"/>
            <a:pathLst>
              <a:path w="3340573" h="1373612">
                <a:moveTo>
                  <a:pt x="0" y="0"/>
                </a:moveTo>
                <a:lnTo>
                  <a:pt x="3340573" y="0"/>
                </a:lnTo>
                <a:lnTo>
                  <a:pt x="3340573" y="1373612"/>
                </a:lnTo>
                <a:lnTo>
                  <a:pt x="0" y="137361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752" t="-7296" r="-108139" b="-535"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5" name="Freeform 5"/>
          <p:cNvSpPr/>
          <p:nvPr/>
        </p:nvSpPr>
        <p:spPr>
          <a:xfrm>
            <a:off x="203389" y="9480303"/>
            <a:ext cx="767105" cy="767105"/>
          </a:xfrm>
          <a:custGeom>
            <a:avLst/>
            <a:gdLst/>
            <a:ahLst/>
            <a:cxnLst/>
            <a:rect l="l" t="t" r="r" b="b"/>
            <a:pathLst>
              <a:path w="767105" h="767105">
                <a:moveTo>
                  <a:pt x="0" y="0"/>
                </a:moveTo>
                <a:lnTo>
                  <a:pt x="767104" y="0"/>
                </a:lnTo>
                <a:lnTo>
                  <a:pt x="767104" y="767105"/>
                </a:lnTo>
                <a:lnTo>
                  <a:pt x="0" y="767105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6" name="Freeform 6"/>
          <p:cNvSpPr/>
          <p:nvPr/>
        </p:nvSpPr>
        <p:spPr>
          <a:xfrm rot="875811">
            <a:off x="11630048" y="496843"/>
            <a:ext cx="1881211" cy="1576548"/>
          </a:xfrm>
          <a:custGeom>
            <a:avLst/>
            <a:gdLst/>
            <a:ahLst/>
            <a:cxnLst/>
            <a:rect l="l" t="t" r="r" b="b"/>
            <a:pathLst>
              <a:path w="1881211" h="1576548">
                <a:moveTo>
                  <a:pt x="0" y="0"/>
                </a:moveTo>
                <a:lnTo>
                  <a:pt x="1881212" y="0"/>
                </a:lnTo>
                <a:lnTo>
                  <a:pt x="1881212" y="1576547"/>
                </a:lnTo>
                <a:lnTo>
                  <a:pt x="0" y="1576547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-191208" b="-95459"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7" name="Freeform 7"/>
          <p:cNvSpPr/>
          <p:nvPr/>
        </p:nvSpPr>
        <p:spPr>
          <a:xfrm>
            <a:off x="17313489" y="9368867"/>
            <a:ext cx="878541" cy="878541"/>
          </a:xfrm>
          <a:custGeom>
            <a:avLst/>
            <a:gdLst/>
            <a:ahLst/>
            <a:cxnLst/>
            <a:rect l="l" t="t" r="r" b="b"/>
            <a:pathLst>
              <a:path w="878541" h="878541">
                <a:moveTo>
                  <a:pt x="0" y="0"/>
                </a:moveTo>
                <a:lnTo>
                  <a:pt x="878541" y="0"/>
                </a:lnTo>
                <a:lnTo>
                  <a:pt x="878541" y="878541"/>
                </a:lnTo>
                <a:lnTo>
                  <a:pt x="0" y="878541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8" name="Freeform 8"/>
          <p:cNvSpPr/>
          <p:nvPr/>
        </p:nvSpPr>
        <p:spPr>
          <a:xfrm rot="-88122">
            <a:off x="351073" y="1467420"/>
            <a:ext cx="6791528" cy="1377628"/>
          </a:xfrm>
          <a:custGeom>
            <a:avLst/>
            <a:gdLst/>
            <a:ahLst/>
            <a:cxnLst/>
            <a:rect l="l" t="t" r="r" b="b"/>
            <a:pathLst>
              <a:path w="6791528" h="1377628">
                <a:moveTo>
                  <a:pt x="0" y="0"/>
                </a:moveTo>
                <a:lnTo>
                  <a:pt x="6791528" y="0"/>
                </a:lnTo>
                <a:lnTo>
                  <a:pt x="6791528" y="1377628"/>
                </a:lnTo>
                <a:lnTo>
                  <a:pt x="0" y="137762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r="-2274"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9" name="Freeform 9"/>
          <p:cNvSpPr/>
          <p:nvPr/>
        </p:nvSpPr>
        <p:spPr>
          <a:xfrm>
            <a:off x="7158822" y="1334863"/>
            <a:ext cx="3340573" cy="1373612"/>
          </a:xfrm>
          <a:custGeom>
            <a:avLst/>
            <a:gdLst/>
            <a:ahLst/>
            <a:cxnLst/>
            <a:rect l="l" t="t" r="r" b="b"/>
            <a:pathLst>
              <a:path w="3340573" h="1373612">
                <a:moveTo>
                  <a:pt x="0" y="0"/>
                </a:moveTo>
                <a:lnTo>
                  <a:pt x="3340573" y="0"/>
                </a:lnTo>
                <a:lnTo>
                  <a:pt x="3340573" y="1373612"/>
                </a:lnTo>
                <a:lnTo>
                  <a:pt x="0" y="137361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752" t="-7296" r="-108139" b="-535"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0" name="TextBox 10"/>
          <p:cNvSpPr txBox="1"/>
          <p:nvPr/>
        </p:nvSpPr>
        <p:spPr>
          <a:xfrm>
            <a:off x="1069761" y="270038"/>
            <a:ext cx="9122101" cy="26601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551"/>
              </a:lnSpc>
            </a:pPr>
            <a:r>
              <a:rPr lang="en-US" sz="7537" dirty="0">
                <a:solidFill>
                  <a:srgbClr val="FFFFFF"/>
                </a:solidFill>
                <a:latin typeface="Ultramagnetic"/>
                <a:ea typeface="Ultramagnetic"/>
                <a:cs typeface="Ultramagnetic"/>
                <a:sym typeface="Ultramagnetic"/>
              </a:rPr>
              <a:t>WHAT ARE HUMAN RIGHTS?</a:t>
            </a:r>
          </a:p>
        </p:txBody>
      </p:sp>
      <p:grpSp>
        <p:nvGrpSpPr>
          <p:cNvPr id="11" name="Group 11"/>
          <p:cNvGrpSpPr/>
          <p:nvPr/>
        </p:nvGrpSpPr>
        <p:grpSpPr>
          <a:xfrm>
            <a:off x="1069761" y="9600819"/>
            <a:ext cx="16148478" cy="526072"/>
            <a:chOff x="0" y="0"/>
            <a:chExt cx="3837751" cy="125023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3837751" cy="125023"/>
            </a:xfrm>
            <a:custGeom>
              <a:avLst/>
              <a:gdLst/>
              <a:ahLst/>
              <a:cxnLst/>
              <a:rect l="l" t="t" r="r" b="b"/>
              <a:pathLst>
                <a:path w="3837751" h="125023">
                  <a:moveTo>
                    <a:pt x="0" y="0"/>
                  </a:moveTo>
                  <a:lnTo>
                    <a:pt x="3837751" y="0"/>
                  </a:lnTo>
                  <a:lnTo>
                    <a:pt x="3837751" y="125023"/>
                  </a:lnTo>
                  <a:lnTo>
                    <a:pt x="0" y="125023"/>
                  </a:lnTo>
                  <a:close/>
                </a:path>
              </a:pathLst>
            </a:custGeom>
            <a:solidFill>
              <a:srgbClr val="00A690"/>
            </a:solidFill>
          </p:spPr>
          <p:txBody>
            <a:bodyPr/>
            <a:lstStyle/>
            <a:p>
              <a:endParaRPr lang="nl-BE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-28575"/>
              <a:ext cx="3837751" cy="15359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sp>
        <p:nvSpPr>
          <p:cNvPr id="14" name="AutoShape 14"/>
          <p:cNvSpPr/>
          <p:nvPr/>
        </p:nvSpPr>
        <p:spPr>
          <a:xfrm>
            <a:off x="4637239" y="9863855"/>
            <a:ext cx="2861500" cy="0"/>
          </a:xfrm>
          <a:prstGeom prst="line">
            <a:avLst/>
          </a:prstGeom>
          <a:ln w="47625" cap="flat">
            <a:solidFill>
              <a:srgbClr val="FFFFFF"/>
            </a:solidFill>
            <a:prstDash val="sysDash"/>
            <a:headEnd type="none" w="sm" len="sm"/>
            <a:tailEnd type="none" w="sm" len="sm"/>
          </a:ln>
        </p:spPr>
        <p:txBody>
          <a:bodyPr/>
          <a:lstStyle/>
          <a:p>
            <a:endParaRPr lang="nl-BE"/>
          </a:p>
        </p:txBody>
      </p:sp>
      <p:sp>
        <p:nvSpPr>
          <p:cNvPr id="15" name="AutoShape 15"/>
          <p:cNvSpPr/>
          <p:nvPr/>
        </p:nvSpPr>
        <p:spPr>
          <a:xfrm>
            <a:off x="10818058" y="9863855"/>
            <a:ext cx="2861500" cy="0"/>
          </a:xfrm>
          <a:prstGeom prst="line">
            <a:avLst/>
          </a:prstGeom>
          <a:ln w="47625" cap="flat">
            <a:solidFill>
              <a:srgbClr val="FFFFFF"/>
            </a:solidFill>
            <a:prstDash val="sysDash"/>
            <a:headEnd type="none" w="sm" len="sm"/>
            <a:tailEnd type="none" w="sm" len="sm"/>
          </a:ln>
        </p:spPr>
        <p:txBody>
          <a:bodyPr/>
          <a:lstStyle/>
          <a:p>
            <a:endParaRPr lang="nl-BE"/>
          </a:p>
        </p:txBody>
      </p:sp>
      <p:sp>
        <p:nvSpPr>
          <p:cNvPr id="16" name="TextBox 16"/>
          <p:cNvSpPr txBox="1"/>
          <p:nvPr/>
        </p:nvSpPr>
        <p:spPr>
          <a:xfrm>
            <a:off x="8096137" y="9638603"/>
            <a:ext cx="2095725" cy="4028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77"/>
              </a:lnSpc>
            </a:pPr>
            <a:r>
              <a:rPr lang="en-US" sz="2412">
                <a:solidFill>
                  <a:srgbClr val="FFFFFF"/>
                </a:solidFill>
                <a:latin typeface="Ultramagnetic"/>
                <a:ea typeface="Ultramagnetic"/>
                <a:cs typeface="Ultramagnetic"/>
                <a:sym typeface="Ultramagnetic"/>
              </a:rPr>
              <a:t>WWW.YOUCA.BE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1558203" y="3819733"/>
            <a:ext cx="12732063" cy="57309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861459" lvl="1" indent="-430729" algn="l">
              <a:lnSpc>
                <a:spcPts val="7660"/>
              </a:lnSpc>
              <a:buFont typeface="Arial"/>
              <a:buChar char="•"/>
            </a:pPr>
            <a:r>
              <a:rPr lang="en-US" sz="3990">
                <a:solidFill>
                  <a:srgbClr val="00A69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What are rights ? Which rights do you know</a:t>
            </a:r>
          </a:p>
          <a:p>
            <a:pPr marL="861459" lvl="1" indent="-430729" algn="l">
              <a:lnSpc>
                <a:spcPts val="7660"/>
              </a:lnSpc>
              <a:buFont typeface="Arial"/>
              <a:buChar char="•"/>
            </a:pPr>
            <a:r>
              <a:rPr lang="en-US" sz="3990">
                <a:solidFill>
                  <a:srgbClr val="00A69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Why are rights important ? What can you do with them?</a:t>
            </a:r>
          </a:p>
          <a:p>
            <a:pPr marL="861459" lvl="1" indent="-430729" algn="l">
              <a:lnSpc>
                <a:spcPts val="7660"/>
              </a:lnSpc>
              <a:buFont typeface="Arial"/>
              <a:buChar char="•"/>
            </a:pPr>
            <a:r>
              <a:rPr lang="en-US" sz="3990">
                <a:solidFill>
                  <a:srgbClr val="00A69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‘My right ends where yours begins.’ What does this mean to you?</a:t>
            </a:r>
          </a:p>
          <a:p>
            <a:pPr algn="ctr">
              <a:lnSpc>
                <a:spcPts val="7660"/>
              </a:lnSpc>
            </a:pPr>
            <a:endParaRPr lang="en-US" sz="3990">
              <a:solidFill>
                <a:srgbClr val="00A690"/>
              </a:solidFill>
              <a:latin typeface="Montserrat Bold"/>
              <a:ea typeface="Montserrat Bold"/>
              <a:cs typeface="Montserrat Bold"/>
              <a:sym typeface="Montserrat Bold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127290">
            <a:off x="3231349" y="928878"/>
            <a:ext cx="10519827" cy="1982975"/>
          </a:xfrm>
          <a:custGeom>
            <a:avLst/>
            <a:gdLst/>
            <a:ahLst/>
            <a:cxnLst/>
            <a:rect l="l" t="t" r="r" b="b"/>
            <a:pathLst>
              <a:path w="10519827" h="1982975">
                <a:moveTo>
                  <a:pt x="0" y="0"/>
                </a:moveTo>
                <a:lnTo>
                  <a:pt x="10519826" y="0"/>
                </a:lnTo>
                <a:lnTo>
                  <a:pt x="10519826" y="1982975"/>
                </a:lnTo>
                <a:lnTo>
                  <a:pt x="0" y="198297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842" t="-12451" b="-561"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3" name="Freeform 3"/>
          <p:cNvSpPr/>
          <p:nvPr/>
        </p:nvSpPr>
        <p:spPr>
          <a:xfrm rot="-113399">
            <a:off x="1360492" y="532652"/>
            <a:ext cx="8892680" cy="1676260"/>
          </a:xfrm>
          <a:custGeom>
            <a:avLst/>
            <a:gdLst/>
            <a:ahLst/>
            <a:cxnLst/>
            <a:rect l="l" t="t" r="r" b="b"/>
            <a:pathLst>
              <a:path w="8892680" h="1676260">
                <a:moveTo>
                  <a:pt x="0" y="0"/>
                </a:moveTo>
                <a:lnTo>
                  <a:pt x="8892680" y="0"/>
                </a:lnTo>
                <a:lnTo>
                  <a:pt x="8892680" y="1676260"/>
                </a:lnTo>
                <a:lnTo>
                  <a:pt x="0" y="167626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842" t="-12451" b="-561"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4" name="Freeform 4"/>
          <p:cNvSpPr/>
          <p:nvPr/>
        </p:nvSpPr>
        <p:spPr>
          <a:xfrm rot="731481">
            <a:off x="16476808" y="7930730"/>
            <a:ext cx="1564984" cy="1431909"/>
          </a:xfrm>
          <a:custGeom>
            <a:avLst/>
            <a:gdLst/>
            <a:ahLst/>
            <a:cxnLst/>
            <a:rect l="l" t="t" r="r" b="b"/>
            <a:pathLst>
              <a:path w="1564984" h="1431909">
                <a:moveTo>
                  <a:pt x="0" y="0"/>
                </a:moveTo>
                <a:lnTo>
                  <a:pt x="1564984" y="0"/>
                </a:lnTo>
                <a:lnTo>
                  <a:pt x="1564984" y="1431909"/>
                </a:lnTo>
                <a:lnTo>
                  <a:pt x="0" y="143190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203328" t="-91195" r="-7672"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5" name="Freeform 5"/>
          <p:cNvSpPr/>
          <p:nvPr/>
        </p:nvSpPr>
        <p:spPr>
          <a:xfrm>
            <a:off x="203389" y="9480303"/>
            <a:ext cx="767105" cy="767105"/>
          </a:xfrm>
          <a:custGeom>
            <a:avLst/>
            <a:gdLst/>
            <a:ahLst/>
            <a:cxnLst/>
            <a:rect l="l" t="t" r="r" b="b"/>
            <a:pathLst>
              <a:path w="767105" h="767105">
                <a:moveTo>
                  <a:pt x="0" y="0"/>
                </a:moveTo>
                <a:lnTo>
                  <a:pt x="767104" y="0"/>
                </a:lnTo>
                <a:lnTo>
                  <a:pt x="767104" y="767105"/>
                </a:lnTo>
                <a:lnTo>
                  <a:pt x="0" y="76710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6" name="Freeform 6"/>
          <p:cNvSpPr/>
          <p:nvPr/>
        </p:nvSpPr>
        <p:spPr>
          <a:xfrm>
            <a:off x="17313489" y="9368867"/>
            <a:ext cx="878541" cy="878541"/>
          </a:xfrm>
          <a:custGeom>
            <a:avLst/>
            <a:gdLst/>
            <a:ahLst/>
            <a:cxnLst/>
            <a:rect l="l" t="t" r="r" b="b"/>
            <a:pathLst>
              <a:path w="878541" h="878541">
                <a:moveTo>
                  <a:pt x="0" y="0"/>
                </a:moveTo>
                <a:lnTo>
                  <a:pt x="878541" y="0"/>
                </a:lnTo>
                <a:lnTo>
                  <a:pt x="878541" y="878541"/>
                </a:lnTo>
                <a:lnTo>
                  <a:pt x="0" y="878541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grpSp>
        <p:nvGrpSpPr>
          <p:cNvPr id="7" name="Group 7"/>
          <p:cNvGrpSpPr/>
          <p:nvPr/>
        </p:nvGrpSpPr>
        <p:grpSpPr>
          <a:xfrm>
            <a:off x="1069761" y="9600819"/>
            <a:ext cx="16148478" cy="526072"/>
            <a:chOff x="0" y="0"/>
            <a:chExt cx="3837751" cy="125023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837751" cy="125023"/>
            </a:xfrm>
            <a:custGeom>
              <a:avLst/>
              <a:gdLst/>
              <a:ahLst/>
              <a:cxnLst/>
              <a:rect l="l" t="t" r="r" b="b"/>
              <a:pathLst>
                <a:path w="3837751" h="125023">
                  <a:moveTo>
                    <a:pt x="0" y="0"/>
                  </a:moveTo>
                  <a:lnTo>
                    <a:pt x="3837751" y="0"/>
                  </a:lnTo>
                  <a:lnTo>
                    <a:pt x="3837751" y="125023"/>
                  </a:lnTo>
                  <a:lnTo>
                    <a:pt x="0" y="125023"/>
                  </a:lnTo>
                  <a:close/>
                </a:path>
              </a:pathLst>
            </a:custGeom>
            <a:solidFill>
              <a:srgbClr val="00A690"/>
            </a:solidFill>
          </p:spPr>
          <p:txBody>
            <a:bodyPr/>
            <a:lstStyle/>
            <a:p>
              <a:endParaRPr lang="nl-BE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28575"/>
              <a:ext cx="3837751" cy="15359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sp>
        <p:nvSpPr>
          <p:cNvPr id="10" name="AutoShape 10"/>
          <p:cNvSpPr/>
          <p:nvPr/>
        </p:nvSpPr>
        <p:spPr>
          <a:xfrm>
            <a:off x="4637239" y="9863855"/>
            <a:ext cx="2861500" cy="0"/>
          </a:xfrm>
          <a:prstGeom prst="line">
            <a:avLst/>
          </a:prstGeom>
          <a:ln w="47625" cap="flat">
            <a:solidFill>
              <a:srgbClr val="FFFFFF"/>
            </a:solidFill>
            <a:prstDash val="sysDash"/>
            <a:headEnd type="none" w="sm" len="sm"/>
            <a:tailEnd type="none" w="sm" len="sm"/>
          </a:ln>
        </p:spPr>
        <p:txBody>
          <a:bodyPr/>
          <a:lstStyle/>
          <a:p>
            <a:endParaRPr lang="nl-BE"/>
          </a:p>
        </p:txBody>
      </p:sp>
      <p:sp>
        <p:nvSpPr>
          <p:cNvPr id="11" name="AutoShape 11"/>
          <p:cNvSpPr/>
          <p:nvPr/>
        </p:nvSpPr>
        <p:spPr>
          <a:xfrm>
            <a:off x="10818058" y="9863855"/>
            <a:ext cx="2861500" cy="0"/>
          </a:xfrm>
          <a:prstGeom prst="line">
            <a:avLst/>
          </a:prstGeom>
          <a:ln w="47625" cap="flat">
            <a:solidFill>
              <a:srgbClr val="FFFFFF"/>
            </a:solidFill>
            <a:prstDash val="sysDash"/>
            <a:headEnd type="none" w="sm" len="sm"/>
            <a:tailEnd type="none" w="sm" len="sm"/>
          </a:ln>
        </p:spPr>
        <p:txBody>
          <a:bodyPr/>
          <a:lstStyle/>
          <a:p>
            <a:endParaRPr lang="nl-BE"/>
          </a:p>
        </p:txBody>
      </p:sp>
      <p:sp>
        <p:nvSpPr>
          <p:cNvPr id="12" name="TextBox 12"/>
          <p:cNvSpPr txBox="1"/>
          <p:nvPr/>
        </p:nvSpPr>
        <p:spPr>
          <a:xfrm>
            <a:off x="8096137" y="9638603"/>
            <a:ext cx="2095725" cy="4028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77"/>
              </a:lnSpc>
            </a:pPr>
            <a:r>
              <a:rPr lang="en-US" sz="2412">
                <a:solidFill>
                  <a:srgbClr val="FFFFFF"/>
                </a:solidFill>
                <a:latin typeface="Ultramagnetic"/>
                <a:ea typeface="Ultramagnetic"/>
                <a:cs typeface="Ultramagnetic"/>
                <a:sym typeface="Ultramagnetic"/>
              </a:rPr>
              <a:t>WWW.YOUCA.BE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970493" y="923925"/>
            <a:ext cx="13379163" cy="19080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700"/>
              </a:lnSpc>
            </a:pPr>
            <a:r>
              <a:rPr lang="en-US" sz="5500">
                <a:solidFill>
                  <a:srgbClr val="FFFFFF"/>
                </a:solidFill>
                <a:latin typeface="Ultramagnetic"/>
                <a:ea typeface="Ultramagnetic"/>
                <a:cs typeface="Ultramagnetic"/>
                <a:sym typeface="Ultramagnetic"/>
              </a:rPr>
              <a:t>THE RIGHT TO A HEALTHY,  CLEAN, AND SUSTAINABLE ENVIRONMENT</a:t>
            </a:r>
          </a:p>
        </p:txBody>
      </p:sp>
      <p:sp>
        <p:nvSpPr>
          <p:cNvPr id="14" name="Freeform 14"/>
          <p:cNvSpPr/>
          <p:nvPr/>
        </p:nvSpPr>
        <p:spPr>
          <a:xfrm rot="-432941">
            <a:off x="1317602" y="4021729"/>
            <a:ext cx="5734218" cy="4517869"/>
          </a:xfrm>
          <a:custGeom>
            <a:avLst/>
            <a:gdLst/>
            <a:ahLst/>
            <a:cxnLst/>
            <a:rect l="l" t="t" r="r" b="b"/>
            <a:pathLst>
              <a:path w="5734218" h="4517869">
                <a:moveTo>
                  <a:pt x="0" y="0"/>
                </a:moveTo>
                <a:lnTo>
                  <a:pt x="5734218" y="0"/>
                </a:lnTo>
                <a:lnTo>
                  <a:pt x="5734218" y="4517869"/>
                </a:lnTo>
                <a:lnTo>
                  <a:pt x="0" y="4517869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5" name="Freeform 15"/>
          <p:cNvSpPr/>
          <p:nvPr/>
        </p:nvSpPr>
        <p:spPr>
          <a:xfrm>
            <a:off x="7692097" y="3598113"/>
            <a:ext cx="625107" cy="625107"/>
          </a:xfrm>
          <a:custGeom>
            <a:avLst/>
            <a:gdLst/>
            <a:ahLst/>
            <a:cxnLst/>
            <a:rect l="l" t="t" r="r" b="b"/>
            <a:pathLst>
              <a:path w="625107" h="625107">
                <a:moveTo>
                  <a:pt x="0" y="0"/>
                </a:moveTo>
                <a:lnTo>
                  <a:pt x="625106" y="0"/>
                </a:lnTo>
                <a:lnTo>
                  <a:pt x="625106" y="625106"/>
                </a:lnTo>
                <a:lnTo>
                  <a:pt x="0" y="625106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6" name="TextBox 16"/>
          <p:cNvSpPr txBox="1"/>
          <p:nvPr/>
        </p:nvSpPr>
        <p:spPr>
          <a:xfrm>
            <a:off x="8441430" y="3506216"/>
            <a:ext cx="7928657" cy="13177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356"/>
              </a:lnSpc>
            </a:pPr>
            <a:r>
              <a:rPr lang="en-US" sz="3825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Recognized as a human right by UN in 2022</a:t>
            </a:r>
          </a:p>
        </p:txBody>
      </p:sp>
      <p:grpSp>
        <p:nvGrpSpPr>
          <p:cNvPr id="17" name="Group 17"/>
          <p:cNvGrpSpPr/>
          <p:nvPr/>
        </p:nvGrpSpPr>
        <p:grpSpPr>
          <a:xfrm>
            <a:off x="15881551" y="2467661"/>
            <a:ext cx="1700012" cy="1418927"/>
            <a:chOff x="0" y="0"/>
            <a:chExt cx="2266683" cy="1891903"/>
          </a:xfrm>
        </p:grpSpPr>
        <p:sp>
          <p:nvSpPr>
            <p:cNvPr id="18" name="Freeform 18"/>
            <p:cNvSpPr/>
            <p:nvPr/>
          </p:nvSpPr>
          <p:spPr>
            <a:xfrm rot="825859">
              <a:off x="145807" y="213941"/>
              <a:ext cx="1975069" cy="1464020"/>
            </a:xfrm>
            <a:custGeom>
              <a:avLst/>
              <a:gdLst/>
              <a:ahLst/>
              <a:cxnLst/>
              <a:rect l="l" t="t" r="r" b="b"/>
              <a:pathLst>
                <a:path w="1975069" h="1464020">
                  <a:moveTo>
                    <a:pt x="0" y="0"/>
                  </a:moveTo>
                  <a:lnTo>
                    <a:pt x="1975069" y="0"/>
                  </a:lnTo>
                  <a:lnTo>
                    <a:pt x="1975069" y="1464020"/>
                  </a:lnTo>
                  <a:lnTo>
                    <a:pt x="0" y="146402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9"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nl-BE"/>
            </a:p>
          </p:txBody>
        </p:sp>
        <p:sp>
          <p:nvSpPr>
            <p:cNvPr id="19" name="Freeform 19"/>
            <p:cNvSpPr/>
            <p:nvPr/>
          </p:nvSpPr>
          <p:spPr>
            <a:xfrm rot="-589795">
              <a:off x="35286" y="450063"/>
              <a:ext cx="501108" cy="456464"/>
            </a:xfrm>
            <a:custGeom>
              <a:avLst/>
              <a:gdLst/>
              <a:ahLst/>
              <a:cxnLst/>
              <a:rect l="l" t="t" r="r" b="b"/>
              <a:pathLst>
                <a:path w="501108" h="456464">
                  <a:moveTo>
                    <a:pt x="0" y="0"/>
                  </a:moveTo>
                  <a:lnTo>
                    <a:pt x="501108" y="0"/>
                  </a:lnTo>
                  <a:lnTo>
                    <a:pt x="501108" y="456463"/>
                  </a:lnTo>
                  <a:lnTo>
                    <a:pt x="0" y="45646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1">
                <a:extLs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nl-BE"/>
            </a:p>
          </p:txBody>
        </p:sp>
      </p:grpSp>
      <p:sp>
        <p:nvSpPr>
          <p:cNvPr id="20" name="Freeform 20"/>
          <p:cNvSpPr/>
          <p:nvPr/>
        </p:nvSpPr>
        <p:spPr>
          <a:xfrm>
            <a:off x="7660075" y="5033467"/>
            <a:ext cx="625107" cy="625107"/>
          </a:xfrm>
          <a:custGeom>
            <a:avLst/>
            <a:gdLst/>
            <a:ahLst/>
            <a:cxnLst/>
            <a:rect l="l" t="t" r="r" b="b"/>
            <a:pathLst>
              <a:path w="625107" h="625107">
                <a:moveTo>
                  <a:pt x="0" y="0"/>
                </a:moveTo>
                <a:lnTo>
                  <a:pt x="625106" y="0"/>
                </a:lnTo>
                <a:lnTo>
                  <a:pt x="625106" y="625107"/>
                </a:lnTo>
                <a:lnTo>
                  <a:pt x="0" y="625107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21" name="TextBox 21"/>
          <p:cNvSpPr txBox="1"/>
          <p:nvPr/>
        </p:nvSpPr>
        <p:spPr>
          <a:xfrm>
            <a:off x="8441430" y="4966792"/>
            <a:ext cx="7116619" cy="6141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102"/>
              </a:lnSpc>
            </a:pPr>
            <a:r>
              <a:rPr lang="en-US" sz="3644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Not binding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8441430" y="7924507"/>
            <a:ext cx="7928657" cy="12540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102"/>
              </a:lnSpc>
            </a:pPr>
            <a:r>
              <a:rPr lang="en-US" sz="3644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For many young people around the world, this is not a reality yet! </a:t>
            </a:r>
          </a:p>
        </p:txBody>
      </p:sp>
      <p:sp>
        <p:nvSpPr>
          <p:cNvPr id="23" name="Freeform 23"/>
          <p:cNvSpPr/>
          <p:nvPr/>
        </p:nvSpPr>
        <p:spPr>
          <a:xfrm>
            <a:off x="7606773" y="7859328"/>
            <a:ext cx="625107" cy="625107"/>
          </a:xfrm>
          <a:custGeom>
            <a:avLst/>
            <a:gdLst/>
            <a:ahLst/>
            <a:cxnLst/>
            <a:rect l="l" t="t" r="r" b="b"/>
            <a:pathLst>
              <a:path w="625107" h="625107">
                <a:moveTo>
                  <a:pt x="0" y="0"/>
                </a:moveTo>
                <a:lnTo>
                  <a:pt x="625107" y="0"/>
                </a:lnTo>
                <a:lnTo>
                  <a:pt x="625107" y="625106"/>
                </a:lnTo>
                <a:lnTo>
                  <a:pt x="0" y="625106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24" name="TextBox 24"/>
          <p:cNvSpPr txBox="1"/>
          <p:nvPr/>
        </p:nvSpPr>
        <p:spPr>
          <a:xfrm>
            <a:off x="8491262" y="5887548"/>
            <a:ext cx="8655259" cy="18940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102"/>
              </a:lnSpc>
            </a:pPr>
            <a:r>
              <a:rPr lang="en-US" sz="3644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The European Union asks member countries to include this right in their national legislation</a:t>
            </a:r>
          </a:p>
        </p:txBody>
      </p:sp>
      <p:sp>
        <p:nvSpPr>
          <p:cNvPr id="25" name="Freeform 25"/>
          <p:cNvSpPr/>
          <p:nvPr/>
        </p:nvSpPr>
        <p:spPr>
          <a:xfrm>
            <a:off x="7692097" y="5968110"/>
            <a:ext cx="625107" cy="625107"/>
          </a:xfrm>
          <a:custGeom>
            <a:avLst/>
            <a:gdLst/>
            <a:ahLst/>
            <a:cxnLst/>
            <a:rect l="l" t="t" r="r" b="b"/>
            <a:pathLst>
              <a:path w="625107" h="625107">
                <a:moveTo>
                  <a:pt x="0" y="0"/>
                </a:moveTo>
                <a:lnTo>
                  <a:pt x="625106" y="0"/>
                </a:lnTo>
                <a:lnTo>
                  <a:pt x="625106" y="625106"/>
                </a:lnTo>
                <a:lnTo>
                  <a:pt x="0" y="625106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78305">
            <a:off x="6243350" y="1432299"/>
            <a:ext cx="5801300" cy="1153008"/>
          </a:xfrm>
          <a:custGeom>
            <a:avLst/>
            <a:gdLst/>
            <a:ahLst/>
            <a:cxnLst/>
            <a:rect l="l" t="t" r="r" b="b"/>
            <a:pathLst>
              <a:path w="5801300" h="1153008">
                <a:moveTo>
                  <a:pt x="0" y="0"/>
                </a:moveTo>
                <a:lnTo>
                  <a:pt x="5801300" y="0"/>
                </a:lnTo>
                <a:lnTo>
                  <a:pt x="5801300" y="1153008"/>
                </a:lnTo>
                <a:lnTo>
                  <a:pt x="0" y="115300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3" name="TextBox 3"/>
          <p:cNvSpPr txBox="1"/>
          <p:nvPr/>
        </p:nvSpPr>
        <p:spPr>
          <a:xfrm rot="-15090">
            <a:off x="7290473" y="1432378"/>
            <a:ext cx="3765991" cy="10434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75"/>
              </a:lnSpc>
            </a:pPr>
            <a:r>
              <a:rPr lang="en-US" sz="6053" dirty="0">
                <a:solidFill>
                  <a:srgbClr val="19536A"/>
                </a:solidFill>
                <a:latin typeface="Ultramagnetic"/>
                <a:ea typeface="Ultramagnetic"/>
                <a:cs typeface="Ultramagnetic"/>
                <a:sym typeface="Ultramagnetic"/>
              </a:rPr>
              <a:t>WHY?</a:t>
            </a:r>
          </a:p>
        </p:txBody>
      </p:sp>
      <p:sp>
        <p:nvSpPr>
          <p:cNvPr id="4" name="Freeform 4"/>
          <p:cNvSpPr/>
          <p:nvPr/>
        </p:nvSpPr>
        <p:spPr>
          <a:xfrm rot="-821520">
            <a:off x="406365" y="978046"/>
            <a:ext cx="1015643" cy="929281"/>
          </a:xfrm>
          <a:custGeom>
            <a:avLst/>
            <a:gdLst/>
            <a:ahLst/>
            <a:cxnLst/>
            <a:rect l="l" t="t" r="r" b="b"/>
            <a:pathLst>
              <a:path w="1015643" h="929281">
                <a:moveTo>
                  <a:pt x="0" y="0"/>
                </a:moveTo>
                <a:lnTo>
                  <a:pt x="1015644" y="0"/>
                </a:lnTo>
                <a:lnTo>
                  <a:pt x="1015644" y="929280"/>
                </a:lnTo>
                <a:lnTo>
                  <a:pt x="0" y="92928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203328" t="-91195" r="-7672"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5" name="Freeform 5"/>
          <p:cNvSpPr/>
          <p:nvPr/>
        </p:nvSpPr>
        <p:spPr>
          <a:xfrm rot="1340346">
            <a:off x="16790127" y="8317962"/>
            <a:ext cx="1335311" cy="1119056"/>
          </a:xfrm>
          <a:custGeom>
            <a:avLst/>
            <a:gdLst/>
            <a:ahLst/>
            <a:cxnLst/>
            <a:rect l="l" t="t" r="r" b="b"/>
            <a:pathLst>
              <a:path w="1335311" h="1119056">
                <a:moveTo>
                  <a:pt x="0" y="0"/>
                </a:moveTo>
                <a:lnTo>
                  <a:pt x="1335311" y="0"/>
                </a:lnTo>
                <a:lnTo>
                  <a:pt x="1335311" y="1119056"/>
                </a:lnTo>
                <a:lnTo>
                  <a:pt x="0" y="1119056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191208" b="-95459"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6" name="Freeform 6"/>
          <p:cNvSpPr/>
          <p:nvPr/>
        </p:nvSpPr>
        <p:spPr>
          <a:xfrm rot="-545537">
            <a:off x="17409091" y="7866206"/>
            <a:ext cx="834454" cy="628972"/>
          </a:xfrm>
          <a:custGeom>
            <a:avLst/>
            <a:gdLst/>
            <a:ahLst/>
            <a:cxnLst/>
            <a:rect l="l" t="t" r="r" b="b"/>
            <a:pathLst>
              <a:path w="834454" h="628972">
                <a:moveTo>
                  <a:pt x="0" y="0"/>
                </a:moveTo>
                <a:lnTo>
                  <a:pt x="834455" y="0"/>
                </a:lnTo>
                <a:lnTo>
                  <a:pt x="834455" y="628972"/>
                </a:lnTo>
                <a:lnTo>
                  <a:pt x="0" y="628972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r="-176685" b="-106481"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7" name="Freeform 7"/>
          <p:cNvSpPr/>
          <p:nvPr/>
        </p:nvSpPr>
        <p:spPr>
          <a:xfrm>
            <a:off x="203389" y="9480303"/>
            <a:ext cx="767105" cy="767105"/>
          </a:xfrm>
          <a:custGeom>
            <a:avLst/>
            <a:gdLst/>
            <a:ahLst/>
            <a:cxnLst/>
            <a:rect l="l" t="t" r="r" b="b"/>
            <a:pathLst>
              <a:path w="767105" h="767105">
                <a:moveTo>
                  <a:pt x="0" y="0"/>
                </a:moveTo>
                <a:lnTo>
                  <a:pt x="767104" y="0"/>
                </a:lnTo>
                <a:lnTo>
                  <a:pt x="767104" y="767105"/>
                </a:lnTo>
                <a:lnTo>
                  <a:pt x="0" y="767105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8" name="Freeform 8"/>
          <p:cNvSpPr/>
          <p:nvPr/>
        </p:nvSpPr>
        <p:spPr>
          <a:xfrm>
            <a:off x="17313489" y="9368867"/>
            <a:ext cx="878541" cy="878541"/>
          </a:xfrm>
          <a:custGeom>
            <a:avLst/>
            <a:gdLst/>
            <a:ahLst/>
            <a:cxnLst/>
            <a:rect l="l" t="t" r="r" b="b"/>
            <a:pathLst>
              <a:path w="878541" h="878541">
                <a:moveTo>
                  <a:pt x="0" y="0"/>
                </a:moveTo>
                <a:lnTo>
                  <a:pt x="878541" y="0"/>
                </a:lnTo>
                <a:lnTo>
                  <a:pt x="878541" y="878541"/>
                </a:lnTo>
                <a:lnTo>
                  <a:pt x="0" y="878541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grpSp>
        <p:nvGrpSpPr>
          <p:cNvPr id="9" name="Group 9"/>
          <p:cNvGrpSpPr/>
          <p:nvPr/>
        </p:nvGrpSpPr>
        <p:grpSpPr>
          <a:xfrm>
            <a:off x="1069761" y="9600819"/>
            <a:ext cx="16148478" cy="526072"/>
            <a:chOff x="0" y="0"/>
            <a:chExt cx="3837751" cy="125023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3837751" cy="125023"/>
            </a:xfrm>
            <a:custGeom>
              <a:avLst/>
              <a:gdLst/>
              <a:ahLst/>
              <a:cxnLst/>
              <a:rect l="l" t="t" r="r" b="b"/>
              <a:pathLst>
                <a:path w="3837751" h="125023">
                  <a:moveTo>
                    <a:pt x="0" y="0"/>
                  </a:moveTo>
                  <a:lnTo>
                    <a:pt x="3837751" y="0"/>
                  </a:lnTo>
                  <a:lnTo>
                    <a:pt x="3837751" y="125023"/>
                  </a:lnTo>
                  <a:lnTo>
                    <a:pt x="0" y="125023"/>
                  </a:lnTo>
                  <a:close/>
                </a:path>
              </a:pathLst>
            </a:custGeom>
            <a:solidFill>
              <a:srgbClr val="00A690"/>
            </a:solidFill>
          </p:spPr>
          <p:txBody>
            <a:bodyPr/>
            <a:lstStyle/>
            <a:p>
              <a:endParaRPr lang="nl-BE"/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0" y="-28575"/>
              <a:ext cx="3837751" cy="15359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sp>
        <p:nvSpPr>
          <p:cNvPr id="12" name="AutoShape 12"/>
          <p:cNvSpPr/>
          <p:nvPr/>
        </p:nvSpPr>
        <p:spPr>
          <a:xfrm>
            <a:off x="4637239" y="9863855"/>
            <a:ext cx="2861500" cy="0"/>
          </a:xfrm>
          <a:prstGeom prst="line">
            <a:avLst/>
          </a:prstGeom>
          <a:ln w="47625" cap="flat">
            <a:solidFill>
              <a:srgbClr val="FFFFFF"/>
            </a:solidFill>
            <a:prstDash val="sysDash"/>
            <a:headEnd type="none" w="sm" len="sm"/>
            <a:tailEnd type="none" w="sm" len="sm"/>
          </a:ln>
        </p:spPr>
        <p:txBody>
          <a:bodyPr/>
          <a:lstStyle/>
          <a:p>
            <a:endParaRPr lang="nl-BE"/>
          </a:p>
        </p:txBody>
      </p:sp>
      <p:sp>
        <p:nvSpPr>
          <p:cNvPr id="13" name="AutoShape 13"/>
          <p:cNvSpPr/>
          <p:nvPr/>
        </p:nvSpPr>
        <p:spPr>
          <a:xfrm>
            <a:off x="10818058" y="9863855"/>
            <a:ext cx="2861500" cy="0"/>
          </a:xfrm>
          <a:prstGeom prst="line">
            <a:avLst/>
          </a:prstGeom>
          <a:ln w="47625" cap="flat">
            <a:solidFill>
              <a:srgbClr val="FFFFFF"/>
            </a:solidFill>
            <a:prstDash val="sysDash"/>
            <a:headEnd type="none" w="sm" len="sm"/>
            <a:tailEnd type="none" w="sm" len="sm"/>
          </a:ln>
        </p:spPr>
        <p:txBody>
          <a:bodyPr/>
          <a:lstStyle/>
          <a:p>
            <a:endParaRPr lang="nl-BE"/>
          </a:p>
        </p:txBody>
      </p:sp>
      <p:sp>
        <p:nvSpPr>
          <p:cNvPr id="14" name="TextBox 14"/>
          <p:cNvSpPr txBox="1"/>
          <p:nvPr/>
        </p:nvSpPr>
        <p:spPr>
          <a:xfrm>
            <a:off x="8096137" y="9638603"/>
            <a:ext cx="2095725" cy="4028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77"/>
              </a:lnSpc>
            </a:pPr>
            <a:r>
              <a:rPr lang="en-US" sz="2412">
                <a:solidFill>
                  <a:srgbClr val="FFFFFF"/>
                </a:solidFill>
                <a:latin typeface="Ultramagnetic"/>
                <a:ea typeface="Ultramagnetic"/>
                <a:cs typeface="Ultramagnetic"/>
                <a:sym typeface="Ultramagnetic"/>
              </a:rPr>
              <a:t>WWW.YOUCA.BE</a:t>
            </a:r>
          </a:p>
        </p:txBody>
      </p:sp>
      <p:grpSp>
        <p:nvGrpSpPr>
          <p:cNvPr id="15" name="Group 15"/>
          <p:cNvGrpSpPr/>
          <p:nvPr/>
        </p:nvGrpSpPr>
        <p:grpSpPr>
          <a:xfrm>
            <a:off x="4396122" y="3722378"/>
            <a:ext cx="9554693" cy="5083556"/>
            <a:chOff x="0" y="0"/>
            <a:chExt cx="12739591" cy="6778075"/>
          </a:xfrm>
        </p:grpSpPr>
        <p:sp>
          <p:nvSpPr>
            <p:cNvPr id="16" name="Freeform 16"/>
            <p:cNvSpPr/>
            <p:nvPr/>
          </p:nvSpPr>
          <p:spPr>
            <a:xfrm>
              <a:off x="204960" y="433873"/>
              <a:ext cx="4678476" cy="2397719"/>
            </a:xfrm>
            <a:custGeom>
              <a:avLst/>
              <a:gdLst/>
              <a:ahLst/>
              <a:cxnLst/>
              <a:rect l="l" t="t" r="r" b="b"/>
              <a:pathLst>
                <a:path w="4678476" h="2397719">
                  <a:moveTo>
                    <a:pt x="0" y="0"/>
                  </a:moveTo>
                  <a:lnTo>
                    <a:pt x="4678476" y="0"/>
                  </a:lnTo>
                  <a:lnTo>
                    <a:pt x="4678476" y="2397719"/>
                  </a:lnTo>
                  <a:lnTo>
                    <a:pt x="0" y="239771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0"/>
              <a:stretch>
                <a:fillRect/>
              </a:stretch>
            </a:blipFill>
          </p:spPr>
          <p:txBody>
            <a:bodyPr/>
            <a:lstStyle/>
            <a:p>
              <a:endParaRPr lang="nl-BE"/>
            </a:p>
          </p:txBody>
        </p:sp>
        <p:sp>
          <p:nvSpPr>
            <p:cNvPr id="17" name="Freeform 17"/>
            <p:cNvSpPr/>
            <p:nvPr/>
          </p:nvSpPr>
          <p:spPr>
            <a:xfrm>
              <a:off x="5233279" y="3048528"/>
              <a:ext cx="2959981" cy="3107591"/>
            </a:xfrm>
            <a:custGeom>
              <a:avLst/>
              <a:gdLst/>
              <a:ahLst/>
              <a:cxnLst/>
              <a:rect l="l" t="t" r="r" b="b"/>
              <a:pathLst>
                <a:path w="2959981" h="3107591">
                  <a:moveTo>
                    <a:pt x="0" y="0"/>
                  </a:moveTo>
                  <a:lnTo>
                    <a:pt x="2959981" y="0"/>
                  </a:lnTo>
                  <a:lnTo>
                    <a:pt x="2959981" y="3107591"/>
                  </a:lnTo>
                  <a:lnTo>
                    <a:pt x="0" y="310759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1">
                <a:extLs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nl-BE"/>
            </a:p>
          </p:txBody>
        </p:sp>
        <p:sp>
          <p:nvSpPr>
            <p:cNvPr id="18" name="Freeform 18"/>
            <p:cNvSpPr/>
            <p:nvPr/>
          </p:nvSpPr>
          <p:spPr>
            <a:xfrm>
              <a:off x="8622770" y="0"/>
              <a:ext cx="3000362" cy="2831592"/>
            </a:xfrm>
            <a:custGeom>
              <a:avLst/>
              <a:gdLst/>
              <a:ahLst/>
              <a:cxnLst/>
              <a:rect l="l" t="t" r="r" b="b"/>
              <a:pathLst>
                <a:path w="3000362" h="2831592">
                  <a:moveTo>
                    <a:pt x="0" y="0"/>
                  </a:moveTo>
                  <a:lnTo>
                    <a:pt x="3000362" y="0"/>
                  </a:lnTo>
                  <a:lnTo>
                    <a:pt x="3000362" y="2831592"/>
                  </a:lnTo>
                  <a:lnTo>
                    <a:pt x="0" y="28315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3"/>
              <a:stretch>
                <a:fillRect/>
              </a:stretch>
            </a:blipFill>
          </p:spPr>
          <p:txBody>
            <a:bodyPr/>
            <a:lstStyle/>
            <a:p>
              <a:endParaRPr lang="nl-BE"/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0" y="3000903"/>
              <a:ext cx="5233279" cy="47584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013"/>
                </a:lnSpc>
              </a:pPr>
              <a:r>
                <a:rPr lang="en-US" sz="2152">
                  <a:solidFill>
                    <a:srgbClr val="19536A"/>
                  </a:solidFill>
                  <a:latin typeface="Ultramagnetic"/>
                  <a:ea typeface="Ultramagnetic"/>
                  <a:cs typeface="Ultramagnetic"/>
                  <a:sym typeface="Ultramagnetic"/>
                </a:rPr>
                <a:t>LOSS OF BIODIVERSITY</a:t>
              </a:r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7506312" y="3000903"/>
              <a:ext cx="5233279" cy="47584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013"/>
                </a:lnSpc>
              </a:pPr>
              <a:r>
                <a:rPr lang="en-US" sz="2152">
                  <a:solidFill>
                    <a:srgbClr val="19536A"/>
                  </a:solidFill>
                  <a:latin typeface="Ultramagnetic"/>
                  <a:ea typeface="Ultramagnetic"/>
                  <a:cs typeface="Ultramagnetic"/>
                  <a:sym typeface="Ultramagnetic"/>
                </a:rPr>
                <a:t>POLLUTION</a:t>
              </a:r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4096630" y="6302229"/>
              <a:ext cx="5233279" cy="47584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013"/>
                </a:lnSpc>
              </a:pPr>
              <a:r>
                <a:rPr lang="en-US" sz="2152">
                  <a:solidFill>
                    <a:srgbClr val="19536A"/>
                  </a:solidFill>
                  <a:latin typeface="Ultramagnetic"/>
                  <a:ea typeface="Ultramagnetic"/>
                  <a:cs typeface="Ultramagnetic"/>
                  <a:sym typeface="Ultramagnetic"/>
                </a:rPr>
                <a:t>CLIMATE CHANGE</a:t>
              </a:r>
            </a:p>
          </p:txBody>
        </p:sp>
        <p:sp>
          <p:nvSpPr>
            <p:cNvPr id="22" name="Freeform 22"/>
            <p:cNvSpPr/>
            <p:nvPr/>
          </p:nvSpPr>
          <p:spPr>
            <a:xfrm>
              <a:off x="277402" y="433873"/>
              <a:ext cx="4678476" cy="2397719"/>
            </a:xfrm>
            <a:custGeom>
              <a:avLst/>
              <a:gdLst/>
              <a:ahLst/>
              <a:cxnLst/>
              <a:rect l="l" t="t" r="r" b="b"/>
              <a:pathLst>
                <a:path w="4678476" h="2397719">
                  <a:moveTo>
                    <a:pt x="0" y="0"/>
                  </a:moveTo>
                  <a:lnTo>
                    <a:pt x="4678476" y="0"/>
                  </a:lnTo>
                  <a:lnTo>
                    <a:pt x="4678476" y="2397719"/>
                  </a:lnTo>
                  <a:lnTo>
                    <a:pt x="0" y="239771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4"/>
              <a:stretch>
                <a:fillRect/>
              </a:stretch>
            </a:blipFill>
          </p:spPr>
          <p:txBody>
            <a:bodyPr/>
            <a:lstStyle/>
            <a:p>
              <a:endParaRPr lang="nl-BE"/>
            </a:p>
          </p:txBody>
        </p:sp>
      </p:grpSp>
      <p:sp>
        <p:nvSpPr>
          <p:cNvPr id="23" name="TextBox 23"/>
          <p:cNvSpPr txBox="1"/>
          <p:nvPr/>
        </p:nvSpPr>
        <p:spPr>
          <a:xfrm rot="-15090">
            <a:off x="7040554" y="2864182"/>
            <a:ext cx="4265828" cy="578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1"/>
              </a:lnSpc>
            </a:pPr>
            <a:r>
              <a:rPr lang="en-US" sz="3394">
                <a:solidFill>
                  <a:srgbClr val="19536A"/>
                </a:solidFill>
                <a:latin typeface="Ultramagnetic"/>
                <a:ea typeface="Ultramagnetic"/>
                <a:cs typeface="Ultramagnetic"/>
                <a:sym typeface="Ultramagnetic"/>
              </a:rPr>
              <a:t>TRIPLE GLOBAL CRISIS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78305">
            <a:off x="6243350" y="1432299"/>
            <a:ext cx="5801300" cy="1153008"/>
          </a:xfrm>
          <a:custGeom>
            <a:avLst/>
            <a:gdLst/>
            <a:ahLst/>
            <a:cxnLst/>
            <a:rect l="l" t="t" r="r" b="b"/>
            <a:pathLst>
              <a:path w="5801300" h="1153008">
                <a:moveTo>
                  <a:pt x="0" y="0"/>
                </a:moveTo>
                <a:lnTo>
                  <a:pt x="5801300" y="0"/>
                </a:lnTo>
                <a:lnTo>
                  <a:pt x="5801300" y="1153008"/>
                </a:lnTo>
                <a:lnTo>
                  <a:pt x="0" y="115300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3" name="TextBox 3"/>
          <p:cNvSpPr txBox="1"/>
          <p:nvPr/>
        </p:nvSpPr>
        <p:spPr>
          <a:xfrm rot="-15090">
            <a:off x="7290473" y="1432378"/>
            <a:ext cx="3765991" cy="10434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75"/>
              </a:lnSpc>
            </a:pPr>
            <a:r>
              <a:rPr lang="en-US" sz="6053" dirty="0">
                <a:solidFill>
                  <a:srgbClr val="19536A"/>
                </a:solidFill>
                <a:latin typeface="Ultramagnetic"/>
                <a:ea typeface="Ultramagnetic"/>
                <a:cs typeface="Ultramagnetic"/>
                <a:sym typeface="Ultramagnetic"/>
              </a:rPr>
              <a:t>WHY?</a:t>
            </a:r>
          </a:p>
        </p:txBody>
      </p:sp>
      <p:sp>
        <p:nvSpPr>
          <p:cNvPr id="4" name="Freeform 4"/>
          <p:cNvSpPr/>
          <p:nvPr/>
        </p:nvSpPr>
        <p:spPr>
          <a:xfrm>
            <a:off x="203389" y="9480303"/>
            <a:ext cx="767105" cy="767105"/>
          </a:xfrm>
          <a:custGeom>
            <a:avLst/>
            <a:gdLst/>
            <a:ahLst/>
            <a:cxnLst/>
            <a:rect l="l" t="t" r="r" b="b"/>
            <a:pathLst>
              <a:path w="767105" h="767105">
                <a:moveTo>
                  <a:pt x="0" y="0"/>
                </a:moveTo>
                <a:lnTo>
                  <a:pt x="767104" y="0"/>
                </a:lnTo>
                <a:lnTo>
                  <a:pt x="767104" y="767105"/>
                </a:lnTo>
                <a:lnTo>
                  <a:pt x="0" y="76710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5" name="Freeform 5"/>
          <p:cNvSpPr/>
          <p:nvPr/>
        </p:nvSpPr>
        <p:spPr>
          <a:xfrm>
            <a:off x="17313489" y="9368867"/>
            <a:ext cx="878541" cy="878541"/>
          </a:xfrm>
          <a:custGeom>
            <a:avLst/>
            <a:gdLst/>
            <a:ahLst/>
            <a:cxnLst/>
            <a:rect l="l" t="t" r="r" b="b"/>
            <a:pathLst>
              <a:path w="878541" h="878541">
                <a:moveTo>
                  <a:pt x="0" y="0"/>
                </a:moveTo>
                <a:lnTo>
                  <a:pt x="878541" y="0"/>
                </a:lnTo>
                <a:lnTo>
                  <a:pt x="878541" y="878541"/>
                </a:lnTo>
                <a:lnTo>
                  <a:pt x="0" y="878541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grpSp>
        <p:nvGrpSpPr>
          <p:cNvPr id="6" name="Group 6"/>
          <p:cNvGrpSpPr/>
          <p:nvPr/>
        </p:nvGrpSpPr>
        <p:grpSpPr>
          <a:xfrm>
            <a:off x="1069761" y="9600819"/>
            <a:ext cx="16148478" cy="526072"/>
            <a:chOff x="0" y="0"/>
            <a:chExt cx="3837751" cy="125023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837751" cy="125023"/>
            </a:xfrm>
            <a:custGeom>
              <a:avLst/>
              <a:gdLst/>
              <a:ahLst/>
              <a:cxnLst/>
              <a:rect l="l" t="t" r="r" b="b"/>
              <a:pathLst>
                <a:path w="3837751" h="125023">
                  <a:moveTo>
                    <a:pt x="0" y="0"/>
                  </a:moveTo>
                  <a:lnTo>
                    <a:pt x="3837751" y="0"/>
                  </a:lnTo>
                  <a:lnTo>
                    <a:pt x="3837751" y="125023"/>
                  </a:lnTo>
                  <a:lnTo>
                    <a:pt x="0" y="125023"/>
                  </a:lnTo>
                  <a:close/>
                </a:path>
              </a:pathLst>
            </a:custGeom>
            <a:solidFill>
              <a:srgbClr val="00A690"/>
            </a:solidFill>
          </p:spPr>
          <p:txBody>
            <a:bodyPr/>
            <a:lstStyle/>
            <a:p>
              <a:endParaRPr lang="nl-BE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28575"/>
              <a:ext cx="3837751" cy="15359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sp>
        <p:nvSpPr>
          <p:cNvPr id="9" name="AutoShape 9"/>
          <p:cNvSpPr/>
          <p:nvPr/>
        </p:nvSpPr>
        <p:spPr>
          <a:xfrm>
            <a:off x="4637239" y="9863855"/>
            <a:ext cx="2861500" cy="0"/>
          </a:xfrm>
          <a:prstGeom prst="line">
            <a:avLst/>
          </a:prstGeom>
          <a:ln w="47625" cap="flat">
            <a:solidFill>
              <a:srgbClr val="FFFFFF"/>
            </a:solidFill>
            <a:prstDash val="sysDash"/>
            <a:headEnd type="none" w="sm" len="sm"/>
            <a:tailEnd type="none" w="sm" len="sm"/>
          </a:ln>
        </p:spPr>
        <p:txBody>
          <a:bodyPr/>
          <a:lstStyle/>
          <a:p>
            <a:endParaRPr lang="nl-BE"/>
          </a:p>
        </p:txBody>
      </p:sp>
      <p:sp>
        <p:nvSpPr>
          <p:cNvPr id="10" name="AutoShape 10"/>
          <p:cNvSpPr/>
          <p:nvPr/>
        </p:nvSpPr>
        <p:spPr>
          <a:xfrm>
            <a:off x="10818058" y="9863855"/>
            <a:ext cx="2861500" cy="0"/>
          </a:xfrm>
          <a:prstGeom prst="line">
            <a:avLst/>
          </a:prstGeom>
          <a:ln w="47625" cap="flat">
            <a:solidFill>
              <a:srgbClr val="FFFFFF"/>
            </a:solidFill>
            <a:prstDash val="sysDash"/>
            <a:headEnd type="none" w="sm" len="sm"/>
            <a:tailEnd type="none" w="sm" len="sm"/>
          </a:ln>
        </p:spPr>
        <p:txBody>
          <a:bodyPr/>
          <a:lstStyle/>
          <a:p>
            <a:endParaRPr lang="nl-BE"/>
          </a:p>
        </p:txBody>
      </p:sp>
      <p:sp>
        <p:nvSpPr>
          <p:cNvPr id="11" name="TextBox 11"/>
          <p:cNvSpPr txBox="1"/>
          <p:nvPr/>
        </p:nvSpPr>
        <p:spPr>
          <a:xfrm>
            <a:off x="8096137" y="9638603"/>
            <a:ext cx="2095725" cy="4028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77"/>
              </a:lnSpc>
            </a:pPr>
            <a:r>
              <a:rPr lang="en-US" sz="2412">
                <a:solidFill>
                  <a:srgbClr val="FFFFFF"/>
                </a:solidFill>
                <a:latin typeface="Ultramagnetic"/>
                <a:ea typeface="Ultramagnetic"/>
                <a:cs typeface="Ultramagnetic"/>
                <a:sym typeface="Ultramagnetic"/>
              </a:rPr>
              <a:t>WWW.YOUCA.BE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2327504" y="6453564"/>
            <a:ext cx="5768633" cy="15809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endParaRPr/>
          </a:p>
          <a:p>
            <a:pPr algn="ctr">
              <a:lnSpc>
                <a:spcPts val="4200"/>
              </a:lnSpc>
            </a:pPr>
            <a:r>
              <a:rPr lang="en-US" sz="3000">
                <a:solidFill>
                  <a:srgbClr val="19536A"/>
                </a:solidFill>
                <a:latin typeface="Montserrat"/>
                <a:ea typeface="Montserrat"/>
                <a:cs typeface="Montserrat"/>
                <a:sym typeface="Montserrat"/>
              </a:rPr>
              <a:t> Three biggest challenges to our environment today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1307485" y="6748592"/>
            <a:ext cx="5454531" cy="21143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  <a:spcBef>
                <a:spcPct val="0"/>
              </a:spcBef>
            </a:pPr>
            <a:r>
              <a:rPr lang="en-US" sz="3000">
                <a:solidFill>
                  <a:srgbClr val="19536A"/>
                </a:solidFill>
                <a:latin typeface="Montserrat"/>
                <a:ea typeface="Montserrat"/>
                <a:cs typeface="Montserrat"/>
                <a:sym typeface="Montserrat"/>
              </a:rPr>
              <a:t>The state of your neighborhood greatly affects other human/children's rights</a:t>
            </a:r>
          </a:p>
        </p:txBody>
      </p:sp>
      <p:sp>
        <p:nvSpPr>
          <p:cNvPr id="14" name="Freeform 14"/>
          <p:cNvSpPr/>
          <p:nvPr/>
        </p:nvSpPr>
        <p:spPr>
          <a:xfrm rot="-821520">
            <a:off x="406365" y="978046"/>
            <a:ext cx="1015643" cy="929281"/>
          </a:xfrm>
          <a:custGeom>
            <a:avLst/>
            <a:gdLst/>
            <a:ahLst/>
            <a:cxnLst/>
            <a:rect l="l" t="t" r="r" b="b"/>
            <a:pathLst>
              <a:path w="1015643" h="929281">
                <a:moveTo>
                  <a:pt x="0" y="0"/>
                </a:moveTo>
                <a:lnTo>
                  <a:pt x="1015644" y="0"/>
                </a:lnTo>
                <a:lnTo>
                  <a:pt x="1015644" y="929280"/>
                </a:lnTo>
                <a:lnTo>
                  <a:pt x="0" y="92928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-203328" t="-91195" r="-7672"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5" name="Freeform 15"/>
          <p:cNvSpPr/>
          <p:nvPr/>
        </p:nvSpPr>
        <p:spPr>
          <a:xfrm rot="1340346">
            <a:off x="16790127" y="8317962"/>
            <a:ext cx="1335311" cy="1119056"/>
          </a:xfrm>
          <a:custGeom>
            <a:avLst/>
            <a:gdLst/>
            <a:ahLst/>
            <a:cxnLst/>
            <a:rect l="l" t="t" r="r" b="b"/>
            <a:pathLst>
              <a:path w="1335311" h="1119056">
                <a:moveTo>
                  <a:pt x="0" y="0"/>
                </a:moveTo>
                <a:lnTo>
                  <a:pt x="1335311" y="0"/>
                </a:lnTo>
                <a:lnTo>
                  <a:pt x="1335311" y="1119056"/>
                </a:lnTo>
                <a:lnTo>
                  <a:pt x="0" y="1119056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-191208" b="-95459"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6" name="Freeform 16"/>
          <p:cNvSpPr/>
          <p:nvPr/>
        </p:nvSpPr>
        <p:spPr>
          <a:xfrm rot="-545537">
            <a:off x="17409091" y="7866206"/>
            <a:ext cx="834454" cy="628972"/>
          </a:xfrm>
          <a:custGeom>
            <a:avLst/>
            <a:gdLst/>
            <a:ahLst/>
            <a:cxnLst/>
            <a:rect l="l" t="t" r="r" b="b"/>
            <a:pathLst>
              <a:path w="834454" h="628972">
                <a:moveTo>
                  <a:pt x="0" y="0"/>
                </a:moveTo>
                <a:lnTo>
                  <a:pt x="834455" y="0"/>
                </a:lnTo>
                <a:lnTo>
                  <a:pt x="834455" y="628972"/>
                </a:lnTo>
                <a:lnTo>
                  <a:pt x="0" y="628972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r="-176685" b="-106481"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7" name="Freeform 17"/>
          <p:cNvSpPr/>
          <p:nvPr/>
        </p:nvSpPr>
        <p:spPr>
          <a:xfrm rot="6549336" flipH="1">
            <a:off x="6938882" y="5544384"/>
            <a:ext cx="1004894" cy="1037310"/>
          </a:xfrm>
          <a:custGeom>
            <a:avLst/>
            <a:gdLst/>
            <a:ahLst/>
            <a:cxnLst/>
            <a:rect l="l" t="t" r="r" b="b"/>
            <a:pathLst>
              <a:path w="1004894" h="1037310">
                <a:moveTo>
                  <a:pt x="1004895" y="0"/>
                </a:moveTo>
                <a:lnTo>
                  <a:pt x="0" y="0"/>
                </a:lnTo>
                <a:lnTo>
                  <a:pt x="0" y="1037311"/>
                </a:lnTo>
                <a:lnTo>
                  <a:pt x="1004895" y="1037311"/>
                </a:lnTo>
                <a:lnTo>
                  <a:pt x="1004895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8" name="Freeform 18"/>
          <p:cNvSpPr/>
          <p:nvPr/>
        </p:nvSpPr>
        <p:spPr>
          <a:xfrm rot="-5814266">
            <a:off x="11380333" y="5353636"/>
            <a:ext cx="1004894" cy="1037310"/>
          </a:xfrm>
          <a:custGeom>
            <a:avLst/>
            <a:gdLst/>
            <a:ahLst/>
            <a:cxnLst/>
            <a:rect l="l" t="t" r="r" b="b"/>
            <a:pathLst>
              <a:path w="1004894" h="1037310">
                <a:moveTo>
                  <a:pt x="0" y="0"/>
                </a:moveTo>
                <a:lnTo>
                  <a:pt x="1004894" y="0"/>
                </a:lnTo>
                <a:lnTo>
                  <a:pt x="1004894" y="1037311"/>
                </a:lnTo>
                <a:lnTo>
                  <a:pt x="0" y="1037311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grpSp>
        <p:nvGrpSpPr>
          <p:cNvPr id="19" name="Group 19"/>
          <p:cNvGrpSpPr/>
          <p:nvPr/>
        </p:nvGrpSpPr>
        <p:grpSpPr>
          <a:xfrm>
            <a:off x="7039451" y="3722378"/>
            <a:ext cx="4399342" cy="2340662"/>
            <a:chOff x="0" y="0"/>
            <a:chExt cx="5865790" cy="3120882"/>
          </a:xfrm>
        </p:grpSpPr>
        <p:sp>
          <p:nvSpPr>
            <p:cNvPr id="20" name="Freeform 20"/>
            <p:cNvSpPr/>
            <p:nvPr/>
          </p:nvSpPr>
          <p:spPr>
            <a:xfrm>
              <a:off x="94371" y="199771"/>
              <a:ext cx="2154147" cy="1104001"/>
            </a:xfrm>
            <a:custGeom>
              <a:avLst/>
              <a:gdLst/>
              <a:ahLst/>
              <a:cxnLst/>
              <a:rect l="l" t="t" r="r" b="b"/>
              <a:pathLst>
                <a:path w="2154147" h="1104001">
                  <a:moveTo>
                    <a:pt x="0" y="0"/>
                  </a:moveTo>
                  <a:lnTo>
                    <a:pt x="2154148" y="0"/>
                  </a:lnTo>
                  <a:lnTo>
                    <a:pt x="2154148" y="1104001"/>
                  </a:lnTo>
                  <a:lnTo>
                    <a:pt x="0" y="110400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2"/>
              <a:stretch>
                <a:fillRect/>
              </a:stretch>
            </a:blipFill>
          </p:spPr>
          <p:txBody>
            <a:bodyPr/>
            <a:lstStyle/>
            <a:p>
              <a:endParaRPr lang="nl-BE"/>
            </a:p>
          </p:txBody>
        </p:sp>
        <p:sp>
          <p:nvSpPr>
            <p:cNvPr id="21" name="Freeform 21"/>
            <p:cNvSpPr/>
            <p:nvPr/>
          </p:nvSpPr>
          <p:spPr>
            <a:xfrm>
              <a:off x="2409600" y="1403658"/>
              <a:ext cx="1362887" cy="1430853"/>
            </a:xfrm>
            <a:custGeom>
              <a:avLst/>
              <a:gdLst/>
              <a:ahLst/>
              <a:cxnLst/>
              <a:rect l="l" t="t" r="r" b="b"/>
              <a:pathLst>
                <a:path w="1362887" h="1430853">
                  <a:moveTo>
                    <a:pt x="0" y="0"/>
                  </a:moveTo>
                  <a:lnTo>
                    <a:pt x="1362887" y="0"/>
                  </a:lnTo>
                  <a:lnTo>
                    <a:pt x="1362887" y="1430852"/>
                  </a:lnTo>
                  <a:lnTo>
                    <a:pt x="0" y="143085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3">
                <a:extLst>
                  <a:ext uri="{96DAC541-7B7A-43D3-8B79-37D633B846F1}">
                    <asvg:svgBlip xmlns:asvg="http://schemas.microsoft.com/office/drawing/2016/SVG/main" r:embed="rId1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nl-BE"/>
            </a:p>
          </p:txBody>
        </p:sp>
        <p:sp>
          <p:nvSpPr>
            <p:cNvPr id="22" name="Freeform 22"/>
            <p:cNvSpPr/>
            <p:nvPr/>
          </p:nvSpPr>
          <p:spPr>
            <a:xfrm>
              <a:off x="3970250" y="0"/>
              <a:ext cx="1381480" cy="1303772"/>
            </a:xfrm>
            <a:custGeom>
              <a:avLst/>
              <a:gdLst/>
              <a:ahLst/>
              <a:cxnLst/>
              <a:rect l="l" t="t" r="r" b="b"/>
              <a:pathLst>
                <a:path w="1381480" h="1303772">
                  <a:moveTo>
                    <a:pt x="0" y="0"/>
                  </a:moveTo>
                  <a:lnTo>
                    <a:pt x="1381480" y="0"/>
                  </a:lnTo>
                  <a:lnTo>
                    <a:pt x="1381480" y="1303772"/>
                  </a:lnTo>
                  <a:lnTo>
                    <a:pt x="0" y="130377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5"/>
              <a:stretch>
                <a:fillRect/>
              </a:stretch>
            </a:blipFill>
          </p:spPr>
          <p:txBody>
            <a:bodyPr/>
            <a:lstStyle/>
            <a:p>
              <a:endParaRPr lang="nl-BE"/>
            </a:p>
          </p:txBody>
        </p:sp>
        <p:sp>
          <p:nvSpPr>
            <p:cNvPr id="23" name="TextBox 23"/>
            <p:cNvSpPr txBox="1"/>
            <p:nvPr/>
          </p:nvSpPr>
          <p:spPr>
            <a:xfrm>
              <a:off x="0" y="1394133"/>
              <a:ext cx="2409600" cy="20669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387"/>
                </a:lnSpc>
              </a:pPr>
              <a:r>
                <a:rPr lang="en-US" sz="991">
                  <a:solidFill>
                    <a:srgbClr val="19536A"/>
                  </a:solidFill>
                  <a:latin typeface="Ultramagnetic"/>
                  <a:ea typeface="Ultramagnetic"/>
                  <a:cs typeface="Ultramagnetic"/>
                  <a:sym typeface="Ultramagnetic"/>
                </a:rPr>
                <a:t>LOSS OF BIODIVERSITY</a:t>
              </a:r>
            </a:p>
          </p:txBody>
        </p:sp>
        <p:sp>
          <p:nvSpPr>
            <p:cNvPr id="24" name="TextBox 24"/>
            <p:cNvSpPr txBox="1"/>
            <p:nvPr/>
          </p:nvSpPr>
          <p:spPr>
            <a:xfrm>
              <a:off x="3456190" y="1394133"/>
              <a:ext cx="2409600" cy="20669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387"/>
                </a:lnSpc>
              </a:pPr>
              <a:r>
                <a:rPr lang="en-US" sz="991">
                  <a:solidFill>
                    <a:srgbClr val="19536A"/>
                  </a:solidFill>
                  <a:latin typeface="Ultramagnetic"/>
                  <a:ea typeface="Ultramagnetic"/>
                  <a:cs typeface="Ultramagnetic"/>
                  <a:sym typeface="Ultramagnetic"/>
                </a:rPr>
                <a:t>POLLUTION</a:t>
              </a:r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1886243" y="2914188"/>
              <a:ext cx="2409600" cy="20669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387"/>
                </a:lnSpc>
              </a:pPr>
              <a:r>
                <a:rPr lang="en-US" sz="991">
                  <a:solidFill>
                    <a:srgbClr val="19536A"/>
                  </a:solidFill>
                  <a:latin typeface="Ultramagnetic"/>
                  <a:ea typeface="Ultramagnetic"/>
                  <a:cs typeface="Ultramagnetic"/>
                  <a:sym typeface="Ultramagnetic"/>
                </a:rPr>
                <a:t>CLIMATE CHANGE</a:t>
              </a:r>
            </a:p>
          </p:txBody>
        </p:sp>
        <p:sp>
          <p:nvSpPr>
            <p:cNvPr id="26" name="Freeform 26"/>
            <p:cNvSpPr/>
            <p:nvPr/>
          </p:nvSpPr>
          <p:spPr>
            <a:xfrm>
              <a:off x="127726" y="199771"/>
              <a:ext cx="2154147" cy="1104001"/>
            </a:xfrm>
            <a:custGeom>
              <a:avLst/>
              <a:gdLst/>
              <a:ahLst/>
              <a:cxnLst/>
              <a:rect l="l" t="t" r="r" b="b"/>
              <a:pathLst>
                <a:path w="2154147" h="1104001">
                  <a:moveTo>
                    <a:pt x="0" y="0"/>
                  </a:moveTo>
                  <a:lnTo>
                    <a:pt x="2154148" y="0"/>
                  </a:lnTo>
                  <a:lnTo>
                    <a:pt x="2154148" y="1104001"/>
                  </a:lnTo>
                  <a:lnTo>
                    <a:pt x="0" y="110400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6"/>
              <a:stretch>
                <a:fillRect/>
              </a:stretch>
            </a:blipFill>
          </p:spPr>
          <p:txBody>
            <a:bodyPr/>
            <a:lstStyle/>
            <a:p>
              <a:endParaRPr lang="nl-BE"/>
            </a:p>
          </p:txBody>
        </p:sp>
      </p:grpSp>
      <p:sp>
        <p:nvSpPr>
          <p:cNvPr id="27" name="TextBox 27"/>
          <p:cNvSpPr txBox="1"/>
          <p:nvPr/>
        </p:nvSpPr>
        <p:spPr>
          <a:xfrm rot="-15090">
            <a:off x="7040554" y="2864182"/>
            <a:ext cx="4265828" cy="578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1"/>
              </a:lnSpc>
            </a:pPr>
            <a:r>
              <a:rPr lang="en-US" sz="3394">
                <a:solidFill>
                  <a:srgbClr val="19536A"/>
                </a:solidFill>
                <a:latin typeface="Ultramagnetic"/>
                <a:ea typeface="Ultramagnetic"/>
                <a:cs typeface="Ultramagnetic"/>
                <a:sym typeface="Ultramagnetic"/>
              </a:rPr>
              <a:t>TRIPLE GLOBAL CRISIS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028700" y="445276"/>
            <a:ext cx="5674935" cy="1069719"/>
          </a:xfrm>
          <a:custGeom>
            <a:avLst/>
            <a:gdLst/>
            <a:ahLst/>
            <a:cxnLst/>
            <a:rect l="l" t="t" r="r" b="b"/>
            <a:pathLst>
              <a:path w="5674935" h="1069719">
                <a:moveTo>
                  <a:pt x="0" y="0"/>
                </a:moveTo>
                <a:lnTo>
                  <a:pt x="5674935" y="0"/>
                </a:lnTo>
                <a:lnTo>
                  <a:pt x="5674935" y="1069719"/>
                </a:lnTo>
                <a:lnTo>
                  <a:pt x="0" y="106971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842" t="-12451" b="-561"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3" name="Freeform 3"/>
          <p:cNvSpPr/>
          <p:nvPr/>
        </p:nvSpPr>
        <p:spPr>
          <a:xfrm rot="-113399">
            <a:off x="2511388" y="622910"/>
            <a:ext cx="5187825" cy="977899"/>
          </a:xfrm>
          <a:custGeom>
            <a:avLst/>
            <a:gdLst/>
            <a:ahLst/>
            <a:cxnLst/>
            <a:rect l="l" t="t" r="r" b="b"/>
            <a:pathLst>
              <a:path w="5187825" h="977899">
                <a:moveTo>
                  <a:pt x="0" y="0"/>
                </a:moveTo>
                <a:lnTo>
                  <a:pt x="5187825" y="0"/>
                </a:lnTo>
                <a:lnTo>
                  <a:pt x="5187825" y="977899"/>
                </a:lnTo>
                <a:lnTo>
                  <a:pt x="0" y="97789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842" t="-12451" b="-561"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4" name="Freeform 4"/>
          <p:cNvSpPr/>
          <p:nvPr/>
        </p:nvSpPr>
        <p:spPr>
          <a:xfrm>
            <a:off x="16492195" y="285238"/>
            <a:ext cx="1534210" cy="1534210"/>
          </a:xfrm>
          <a:custGeom>
            <a:avLst/>
            <a:gdLst/>
            <a:ahLst/>
            <a:cxnLst/>
            <a:rect l="l" t="t" r="r" b="b"/>
            <a:pathLst>
              <a:path w="1534210" h="1534210">
                <a:moveTo>
                  <a:pt x="0" y="0"/>
                </a:moveTo>
                <a:lnTo>
                  <a:pt x="1534210" y="0"/>
                </a:lnTo>
                <a:lnTo>
                  <a:pt x="1534210" y="1534209"/>
                </a:lnTo>
                <a:lnTo>
                  <a:pt x="0" y="153420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grpSp>
        <p:nvGrpSpPr>
          <p:cNvPr id="5" name="Group 5"/>
          <p:cNvGrpSpPr/>
          <p:nvPr/>
        </p:nvGrpSpPr>
        <p:grpSpPr>
          <a:xfrm>
            <a:off x="2163040" y="3092722"/>
            <a:ext cx="14329155" cy="4101555"/>
            <a:chOff x="0" y="0"/>
            <a:chExt cx="19105540" cy="5468740"/>
          </a:xfrm>
        </p:grpSpPr>
        <p:grpSp>
          <p:nvGrpSpPr>
            <p:cNvPr id="6" name="Group 6"/>
            <p:cNvGrpSpPr/>
            <p:nvPr/>
          </p:nvGrpSpPr>
          <p:grpSpPr>
            <a:xfrm rot="273257">
              <a:off x="8152071" y="2008904"/>
              <a:ext cx="10850150" cy="3033855"/>
              <a:chOff x="0" y="0"/>
              <a:chExt cx="2543763" cy="711272"/>
            </a:xfrm>
          </p:grpSpPr>
          <p:sp>
            <p:nvSpPr>
              <p:cNvPr id="7" name="Freeform 7"/>
              <p:cNvSpPr/>
              <p:nvPr/>
            </p:nvSpPr>
            <p:spPr>
              <a:xfrm>
                <a:off x="0" y="0"/>
                <a:ext cx="2543763" cy="711272"/>
              </a:xfrm>
              <a:custGeom>
                <a:avLst/>
                <a:gdLst/>
                <a:ahLst/>
                <a:cxnLst/>
                <a:rect l="l" t="t" r="r" b="b"/>
                <a:pathLst>
                  <a:path w="2543763" h="711272">
                    <a:moveTo>
                      <a:pt x="203200" y="0"/>
                    </a:moveTo>
                    <a:lnTo>
                      <a:pt x="2543763" y="0"/>
                    </a:lnTo>
                    <a:lnTo>
                      <a:pt x="2340563" y="711272"/>
                    </a:lnTo>
                    <a:lnTo>
                      <a:pt x="0" y="711272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F4C3DD"/>
              </a:solidFill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8" name="TextBox 8"/>
              <p:cNvSpPr txBox="1"/>
              <p:nvPr/>
            </p:nvSpPr>
            <p:spPr>
              <a:xfrm>
                <a:off x="101600" y="-47625"/>
                <a:ext cx="2340563" cy="758897"/>
              </a:xfrm>
              <a:prstGeom prst="rect">
                <a:avLst/>
              </a:prstGeom>
            </p:spPr>
            <p:txBody>
              <a:bodyPr lIns="42801" tIns="42801" rIns="42801" bIns="42801" rtlCol="0" anchor="ctr"/>
              <a:lstStyle/>
              <a:p>
                <a:pPr algn="ctr">
                  <a:lnSpc>
                    <a:spcPts val="3473"/>
                  </a:lnSpc>
                </a:pPr>
                <a:endParaRPr/>
              </a:p>
            </p:txBody>
          </p:sp>
        </p:grpSp>
        <p:grpSp>
          <p:nvGrpSpPr>
            <p:cNvPr id="9" name="Group 9"/>
            <p:cNvGrpSpPr/>
            <p:nvPr/>
          </p:nvGrpSpPr>
          <p:grpSpPr>
            <a:xfrm rot="5055123">
              <a:off x="4412353" y="10384"/>
              <a:ext cx="2915050" cy="6865833"/>
              <a:chOff x="0" y="0"/>
              <a:chExt cx="683419" cy="1609660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0" y="0"/>
                <a:ext cx="683419" cy="1609660"/>
              </a:xfrm>
              <a:custGeom>
                <a:avLst/>
                <a:gdLst/>
                <a:ahLst/>
                <a:cxnLst/>
                <a:rect l="l" t="t" r="r" b="b"/>
                <a:pathLst>
                  <a:path w="683419" h="1609660">
                    <a:moveTo>
                      <a:pt x="683419" y="0"/>
                    </a:moveTo>
                    <a:lnTo>
                      <a:pt x="683419" y="1495360"/>
                    </a:lnTo>
                    <a:lnTo>
                      <a:pt x="341709" y="1609660"/>
                    </a:lnTo>
                    <a:lnTo>
                      <a:pt x="0" y="1495360"/>
                    </a:lnTo>
                    <a:lnTo>
                      <a:pt x="0" y="0"/>
                    </a:lnTo>
                    <a:lnTo>
                      <a:pt x="683419" y="0"/>
                    </a:lnTo>
                    <a:close/>
                  </a:path>
                </a:pathLst>
              </a:custGeom>
              <a:solidFill>
                <a:srgbClr val="F4C3DD"/>
              </a:solidFill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11" name="TextBox 11"/>
              <p:cNvSpPr txBox="1"/>
              <p:nvPr/>
            </p:nvSpPr>
            <p:spPr>
              <a:xfrm>
                <a:off x="0" y="-47625"/>
                <a:ext cx="683419" cy="1542985"/>
              </a:xfrm>
              <a:prstGeom prst="rect">
                <a:avLst/>
              </a:prstGeom>
            </p:spPr>
            <p:txBody>
              <a:bodyPr lIns="42801" tIns="42801" rIns="42801" bIns="42801" rtlCol="0" anchor="ctr"/>
              <a:lstStyle/>
              <a:p>
                <a:pPr algn="ctr">
                  <a:lnSpc>
                    <a:spcPts val="3473"/>
                  </a:lnSpc>
                </a:pPr>
                <a:endParaRPr/>
              </a:p>
            </p:txBody>
          </p:sp>
        </p:grpSp>
        <p:grpSp>
          <p:nvGrpSpPr>
            <p:cNvPr id="12" name="Group 12"/>
            <p:cNvGrpSpPr/>
            <p:nvPr/>
          </p:nvGrpSpPr>
          <p:grpSpPr>
            <a:xfrm rot="273257">
              <a:off x="7948871" y="1805704"/>
              <a:ext cx="10850150" cy="3033855"/>
              <a:chOff x="0" y="0"/>
              <a:chExt cx="2543763" cy="711272"/>
            </a:xfrm>
          </p:grpSpPr>
          <p:sp>
            <p:nvSpPr>
              <p:cNvPr id="13" name="Freeform 13"/>
              <p:cNvSpPr/>
              <p:nvPr/>
            </p:nvSpPr>
            <p:spPr>
              <a:xfrm>
                <a:off x="0" y="0"/>
                <a:ext cx="2543763" cy="711272"/>
              </a:xfrm>
              <a:custGeom>
                <a:avLst/>
                <a:gdLst/>
                <a:ahLst/>
                <a:cxnLst/>
                <a:rect l="l" t="t" r="r" b="b"/>
                <a:pathLst>
                  <a:path w="2543763" h="711272">
                    <a:moveTo>
                      <a:pt x="203200" y="0"/>
                    </a:moveTo>
                    <a:lnTo>
                      <a:pt x="2543763" y="0"/>
                    </a:lnTo>
                    <a:lnTo>
                      <a:pt x="2340563" y="711272"/>
                    </a:lnTo>
                    <a:lnTo>
                      <a:pt x="0" y="711272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00A690"/>
              </a:solidFill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14" name="TextBox 14"/>
              <p:cNvSpPr txBox="1"/>
              <p:nvPr/>
            </p:nvSpPr>
            <p:spPr>
              <a:xfrm>
                <a:off x="101600" y="-47625"/>
                <a:ext cx="2340563" cy="758897"/>
              </a:xfrm>
              <a:prstGeom prst="rect">
                <a:avLst/>
              </a:prstGeom>
            </p:spPr>
            <p:txBody>
              <a:bodyPr lIns="42801" tIns="42801" rIns="42801" bIns="42801" rtlCol="0" anchor="ctr"/>
              <a:lstStyle/>
              <a:p>
                <a:pPr algn="ctr">
                  <a:lnSpc>
                    <a:spcPts val="3473"/>
                  </a:lnSpc>
                </a:pPr>
                <a:endParaRPr/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 rot="5055123">
              <a:off x="4209153" y="-192816"/>
              <a:ext cx="2915050" cy="6865833"/>
              <a:chOff x="0" y="0"/>
              <a:chExt cx="683419" cy="1609660"/>
            </a:xfrm>
          </p:grpSpPr>
          <p:sp>
            <p:nvSpPr>
              <p:cNvPr id="16" name="Freeform 16"/>
              <p:cNvSpPr/>
              <p:nvPr/>
            </p:nvSpPr>
            <p:spPr>
              <a:xfrm>
                <a:off x="0" y="0"/>
                <a:ext cx="683419" cy="1609660"/>
              </a:xfrm>
              <a:custGeom>
                <a:avLst/>
                <a:gdLst/>
                <a:ahLst/>
                <a:cxnLst/>
                <a:rect l="l" t="t" r="r" b="b"/>
                <a:pathLst>
                  <a:path w="683419" h="1609660">
                    <a:moveTo>
                      <a:pt x="683419" y="0"/>
                    </a:moveTo>
                    <a:lnTo>
                      <a:pt x="683419" y="1495360"/>
                    </a:lnTo>
                    <a:lnTo>
                      <a:pt x="341709" y="1609660"/>
                    </a:lnTo>
                    <a:lnTo>
                      <a:pt x="0" y="1495360"/>
                    </a:lnTo>
                    <a:lnTo>
                      <a:pt x="0" y="0"/>
                    </a:lnTo>
                    <a:lnTo>
                      <a:pt x="683419" y="0"/>
                    </a:lnTo>
                    <a:close/>
                  </a:path>
                </a:pathLst>
              </a:custGeom>
              <a:solidFill>
                <a:srgbClr val="00A690"/>
              </a:solidFill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17" name="TextBox 17"/>
              <p:cNvSpPr txBox="1"/>
              <p:nvPr/>
            </p:nvSpPr>
            <p:spPr>
              <a:xfrm>
                <a:off x="0" y="-47625"/>
                <a:ext cx="683419" cy="1542985"/>
              </a:xfrm>
              <a:prstGeom prst="rect">
                <a:avLst/>
              </a:prstGeom>
            </p:spPr>
            <p:txBody>
              <a:bodyPr lIns="42801" tIns="42801" rIns="42801" bIns="42801" rtlCol="0" anchor="ctr"/>
              <a:lstStyle/>
              <a:p>
                <a:pPr algn="ctr">
                  <a:lnSpc>
                    <a:spcPts val="3473"/>
                  </a:lnSpc>
                </a:pPr>
                <a:endParaRPr/>
              </a:p>
            </p:txBody>
          </p:sp>
        </p:grpSp>
        <p:sp>
          <p:nvSpPr>
            <p:cNvPr id="18" name="Freeform 18"/>
            <p:cNvSpPr/>
            <p:nvPr/>
          </p:nvSpPr>
          <p:spPr>
            <a:xfrm rot="-1042047">
              <a:off x="616602" y="339761"/>
              <a:ext cx="2976889" cy="4586019"/>
            </a:xfrm>
            <a:custGeom>
              <a:avLst/>
              <a:gdLst/>
              <a:ahLst/>
              <a:cxnLst/>
              <a:rect l="l" t="t" r="r" b="b"/>
              <a:pathLst>
                <a:path w="2976889" h="4586019">
                  <a:moveTo>
                    <a:pt x="0" y="0"/>
                  </a:moveTo>
                  <a:lnTo>
                    <a:pt x="2976890" y="0"/>
                  </a:lnTo>
                  <a:lnTo>
                    <a:pt x="2976890" y="4586019"/>
                  </a:lnTo>
                  <a:lnTo>
                    <a:pt x="0" y="458601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nl-BE"/>
            </a:p>
          </p:txBody>
        </p:sp>
        <p:sp>
          <p:nvSpPr>
            <p:cNvPr id="19" name="Freeform 19"/>
            <p:cNvSpPr/>
            <p:nvPr/>
          </p:nvSpPr>
          <p:spPr>
            <a:xfrm rot="761449">
              <a:off x="3249430" y="1152829"/>
              <a:ext cx="1921327" cy="2959882"/>
            </a:xfrm>
            <a:custGeom>
              <a:avLst/>
              <a:gdLst/>
              <a:ahLst/>
              <a:cxnLst/>
              <a:rect l="l" t="t" r="r" b="b"/>
              <a:pathLst>
                <a:path w="1921327" h="2959882">
                  <a:moveTo>
                    <a:pt x="0" y="0"/>
                  </a:moveTo>
                  <a:lnTo>
                    <a:pt x="1921327" y="0"/>
                  </a:lnTo>
                  <a:lnTo>
                    <a:pt x="1921327" y="2959882"/>
                  </a:lnTo>
                  <a:lnTo>
                    <a:pt x="0" y="295988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nl-BE"/>
            </a:p>
          </p:txBody>
        </p:sp>
        <p:sp>
          <p:nvSpPr>
            <p:cNvPr id="20" name="Freeform 20"/>
            <p:cNvSpPr/>
            <p:nvPr/>
          </p:nvSpPr>
          <p:spPr>
            <a:xfrm rot="1700957">
              <a:off x="4125343" y="3044481"/>
              <a:ext cx="1180381" cy="1818425"/>
            </a:xfrm>
            <a:custGeom>
              <a:avLst/>
              <a:gdLst/>
              <a:ahLst/>
              <a:cxnLst/>
              <a:rect l="l" t="t" r="r" b="b"/>
              <a:pathLst>
                <a:path w="1180381" h="1818425">
                  <a:moveTo>
                    <a:pt x="0" y="0"/>
                  </a:moveTo>
                  <a:lnTo>
                    <a:pt x="1180381" y="0"/>
                  </a:lnTo>
                  <a:lnTo>
                    <a:pt x="1180381" y="1818425"/>
                  </a:lnTo>
                  <a:lnTo>
                    <a:pt x="0" y="181842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nl-BE"/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5957556" y="2547045"/>
              <a:ext cx="10457583" cy="99957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6322"/>
                </a:lnSpc>
              </a:pPr>
              <a:r>
                <a:rPr lang="en-US" sz="4516">
                  <a:solidFill>
                    <a:srgbClr val="FFFFFF"/>
                  </a:solidFill>
                  <a:latin typeface="Ultramagnetic"/>
                  <a:ea typeface="Ultramagnetic"/>
                  <a:cs typeface="Ultramagnetic"/>
                  <a:sym typeface="Ultramagnetic"/>
                </a:rPr>
                <a:t>My environment is healthy if…</a:t>
              </a:r>
            </a:p>
          </p:txBody>
        </p:sp>
      </p:grpSp>
      <p:sp>
        <p:nvSpPr>
          <p:cNvPr id="22" name="TextBox 22"/>
          <p:cNvSpPr txBox="1"/>
          <p:nvPr/>
        </p:nvSpPr>
        <p:spPr>
          <a:xfrm>
            <a:off x="1244133" y="378345"/>
            <a:ext cx="6169344" cy="11938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799"/>
              </a:lnSpc>
            </a:pPr>
            <a:r>
              <a:rPr lang="en-US" sz="6999">
                <a:solidFill>
                  <a:srgbClr val="FFFFFF"/>
                </a:solidFill>
                <a:latin typeface="Ultramagnetic"/>
                <a:ea typeface="Ultramagnetic"/>
                <a:cs typeface="Ultramagnetic"/>
                <a:sym typeface="Ultramagnetic"/>
              </a:rPr>
              <a:t>BRAINSTORM</a:t>
            </a:r>
          </a:p>
        </p:txBody>
      </p:sp>
      <p:sp>
        <p:nvSpPr>
          <p:cNvPr id="23" name="Freeform 23"/>
          <p:cNvSpPr/>
          <p:nvPr/>
        </p:nvSpPr>
        <p:spPr>
          <a:xfrm rot="-1387163">
            <a:off x="407711" y="3798723"/>
            <a:ext cx="1241978" cy="1040839"/>
          </a:xfrm>
          <a:custGeom>
            <a:avLst/>
            <a:gdLst/>
            <a:ahLst/>
            <a:cxnLst/>
            <a:rect l="l" t="t" r="r" b="b"/>
            <a:pathLst>
              <a:path w="1241978" h="1040839">
                <a:moveTo>
                  <a:pt x="0" y="0"/>
                </a:moveTo>
                <a:lnTo>
                  <a:pt x="1241978" y="0"/>
                </a:lnTo>
                <a:lnTo>
                  <a:pt x="1241978" y="1040839"/>
                </a:lnTo>
                <a:lnTo>
                  <a:pt x="0" y="1040839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-191208" b="-95459"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24" name="Freeform 24"/>
          <p:cNvSpPr/>
          <p:nvPr/>
        </p:nvSpPr>
        <p:spPr>
          <a:xfrm>
            <a:off x="203389" y="9480303"/>
            <a:ext cx="767105" cy="767105"/>
          </a:xfrm>
          <a:custGeom>
            <a:avLst/>
            <a:gdLst/>
            <a:ahLst/>
            <a:cxnLst/>
            <a:rect l="l" t="t" r="r" b="b"/>
            <a:pathLst>
              <a:path w="767105" h="767105">
                <a:moveTo>
                  <a:pt x="0" y="0"/>
                </a:moveTo>
                <a:lnTo>
                  <a:pt x="767104" y="0"/>
                </a:lnTo>
                <a:lnTo>
                  <a:pt x="767104" y="767105"/>
                </a:lnTo>
                <a:lnTo>
                  <a:pt x="0" y="76710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25" name="Freeform 25"/>
          <p:cNvSpPr/>
          <p:nvPr/>
        </p:nvSpPr>
        <p:spPr>
          <a:xfrm>
            <a:off x="17313489" y="9368867"/>
            <a:ext cx="878541" cy="878541"/>
          </a:xfrm>
          <a:custGeom>
            <a:avLst/>
            <a:gdLst/>
            <a:ahLst/>
            <a:cxnLst/>
            <a:rect l="l" t="t" r="r" b="b"/>
            <a:pathLst>
              <a:path w="878541" h="878541">
                <a:moveTo>
                  <a:pt x="0" y="0"/>
                </a:moveTo>
                <a:lnTo>
                  <a:pt x="878541" y="0"/>
                </a:lnTo>
                <a:lnTo>
                  <a:pt x="878541" y="878541"/>
                </a:lnTo>
                <a:lnTo>
                  <a:pt x="0" y="878541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grpSp>
        <p:nvGrpSpPr>
          <p:cNvPr id="26" name="Group 26"/>
          <p:cNvGrpSpPr/>
          <p:nvPr/>
        </p:nvGrpSpPr>
        <p:grpSpPr>
          <a:xfrm>
            <a:off x="1069761" y="9600819"/>
            <a:ext cx="16148478" cy="526072"/>
            <a:chOff x="0" y="0"/>
            <a:chExt cx="3837751" cy="125023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3837751" cy="125023"/>
            </a:xfrm>
            <a:custGeom>
              <a:avLst/>
              <a:gdLst/>
              <a:ahLst/>
              <a:cxnLst/>
              <a:rect l="l" t="t" r="r" b="b"/>
              <a:pathLst>
                <a:path w="3837751" h="125023">
                  <a:moveTo>
                    <a:pt x="0" y="0"/>
                  </a:moveTo>
                  <a:lnTo>
                    <a:pt x="3837751" y="0"/>
                  </a:lnTo>
                  <a:lnTo>
                    <a:pt x="3837751" y="125023"/>
                  </a:lnTo>
                  <a:lnTo>
                    <a:pt x="0" y="125023"/>
                  </a:lnTo>
                  <a:close/>
                </a:path>
              </a:pathLst>
            </a:custGeom>
            <a:solidFill>
              <a:srgbClr val="00A690"/>
            </a:solidFill>
          </p:spPr>
          <p:txBody>
            <a:bodyPr/>
            <a:lstStyle/>
            <a:p>
              <a:endParaRPr lang="nl-BE"/>
            </a:p>
          </p:txBody>
        </p:sp>
        <p:sp>
          <p:nvSpPr>
            <p:cNvPr id="28" name="TextBox 28"/>
            <p:cNvSpPr txBox="1"/>
            <p:nvPr/>
          </p:nvSpPr>
          <p:spPr>
            <a:xfrm>
              <a:off x="0" y="-28575"/>
              <a:ext cx="3837751" cy="15359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sp>
        <p:nvSpPr>
          <p:cNvPr id="29" name="AutoShape 29"/>
          <p:cNvSpPr/>
          <p:nvPr/>
        </p:nvSpPr>
        <p:spPr>
          <a:xfrm>
            <a:off x="4637239" y="9863855"/>
            <a:ext cx="2861500" cy="0"/>
          </a:xfrm>
          <a:prstGeom prst="line">
            <a:avLst/>
          </a:prstGeom>
          <a:ln w="47625" cap="flat">
            <a:solidFill>
              <a:srgbClr val="FFFFFF"/>
            </a:solidFill>
            <a:prstDash val="sysDash"/>
            <a:headEnd type="none" w="sm" len="sm"/>
            <a:tailEnd type="none" w="sm" len="sm"/>
          </a:ln>
        </p:spPr>
        <p:txBody>
          <a:bodyPr/>
          <a:lstStyle/>
          <a:p>
            <a:endParaRPr lang="nl-BE"/>
          </a:p>
        </p:txBody>
      </p:sp>
      <p:sp>
        <p:nvSpPr>
          <p:cNvPr id="30" name="AutoShape 30"/>
          <p:cNvSpPr/>
          <p:nvPr/>
        </p:nvSpPr>
        <p:spPr>
          <a:xfrm>
            <a:off x="10818058" y="9863855"/>
            <a:ext cx="2861500" cy="0"/>
          </a:xfrm>
          <a:prstGeom prst="line">
            <a:avLst/>
          </a:prstGeom>
          <a:ln w="47625" cap="flat">
            <a:solidFill>
              <a:srgbClr val="FFFFFF"/>
            </a:solidFill>
            <a:prstDash val="sysDash"/>
            <a:headEnd type="none" w="sm" len="sm"/>
            <a:tailEnd type="none" w="sm" len="sm"/>
          </a:ln>
        </p:spPr>
        <p:txBody>
          <a:bodyPr/>
          <a:lstStyle/>
          <a:p>
            <a:endParaRPr lang="nl-BE"/>
          </a:p>
        </p:txBody>
      </p:sp>
      <p:sp>
        <p:nvSpPr>
          <p:cNvPr id="31" name="TextBox 31"/>
          <p:cNvSpPr txBox="1"/>
          <p:nvPr/>
        </p:nvSpPr>
        <p:spPr>
          <a:xfrm>
            <a:off x="8096137" y="9638603"/>
            <a:ext cx="2095725" cy="4028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77"/>
              </a:lnSpc>
            </a:pPr>
            <a:r>
              <a:rPr lang="en-US" sz="2412">
                <a:solidFill>
                  <a:srgbClr val="FFFFFF"/>
                </a:solidFill>
                <a:latin typeface="Ultramagnetic"/>
                <a:ea typeface="Ultramagnetic"/>
                <a:cs typeface="Ultramagnetic"/>
                <a:sym typeface="Ultramagnetic"/>
              </a:rPr>
              <a:t>WWW.YOUCA.BE</a:t>
            </a:r>
          </a:p>
        </p:txBody>
      </p:sp>
      <p:sp>
        <p:nvSpPr>
          <p:cNvPr id="32" name="Freeform 32"/>
          <p:cNvSpPr/>
          <p:nvPr/>
        </p:nvSpPr>
        <p:spPr>
          <a:xfrm rot="731481">
            <a:off x="16476808" y="7930730"/>
            <a:ext cx="1564984" cy="1431909"/>
          </a:xfrm>
          <a:custGeom>
            <a:avLst/>
            <a:gdLst/>
            <a:ahLst/>
            <a:cxnLst/>
            <a:rect l="l" t="t" r="r" b="b"/>
            <a:pathLst>
              <a:path w="1564984" h="1431909">
                <a:moveTo>
                  <a:pt x="0" y="0"/>
                </a:moveTo>
                <a:lnTo>
                  <a:pt x="1564984" y="0"/>
                </a:lnTo>
                <a:lnTo>
                  <a:pt x="1564984" y="1431909"/>
                </a:lnTo>
                <a:lnTo>
                  <a:pt x="0" y="1431909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-203328" t="-91195" r="-7672"/>
            </a:stretch>
          </a:blipFill>
        </p:spPr>
        <p:txBody>
          <a:bodyPr/>
          <a:lstStyle/>
          <a:p>
            <a:endParaRPr lang="nl-BE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028700" y="445276"/>
            <a:ext cx="5674935" cy="1069719"/>
          </a:xfrm>
          <a:custGeom>
            <a:avLst/>
            <a:gdLst/>
            <a:ahLst/>
            <a:cxnLst/>
            <a:rect l="l" t="t" r="r" b="b"/>
            <a:pathLst>
              <a:path w="5674935" h="1069719">
                <a:moveTo>
                  <a:pt x="0" y="0"/>
                </a:moveTo>
                <a:lnTo>
                  <a:pt x="5674935" y="0"/>
                </a:lnTo>
                <a:lnTo>
                  <a:pt x="5674935" y="1069719"/>
                </a:lnTo>
                <a:lnTo>
                  <a:pt x="0" y="106971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842" t="-12451" b="-561"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3" name="Freeform 3"/>
          <p:cNvSpPr/>
          <p:nvPr/>
        </p:nvSpPr>
        <p:spPr>
          <a:xfrm rot="-113399">
            <a:off x="2511388" y="622910"/>
            <a:ext cx="5187825" cy="977899"/>
          </a:xfrm>
          <a:custGeom>
            <a:avLst/>
            <a:gdLst/>
            <a:ahLst/>
            <a:cxnLst/>
            <a:rect l="l" t="t" r="r" b="b"/>
            <a:pathLst>
              <a:path w="5187825" h="977899">
                <a:moveTo>
                  <a:pt x="0" y="0"/>
                </a:moveTo>
                <a:lnTo>
                  <a:pt x="5187825" y="0"/>
                </a:lnTo>
                <a:lnTo>
                  <a:pt x="5187825" y="977899"/>
                </a:lnTo>
                <a:lnTo>
                  <a:pt x="0" y="97789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842" t="-12451" b="-561"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4" name="Freeform 4"/>
          <p:cNvSpPr/>
          <p:nvPr/>
        </p:nvSpPr>
        <p:spPr>
          <a:xfrm>
            <a:off x="16492195" y="285238"/>
            <a:ext cx="1534210" cy="1534210"/>
          </a:xfrm>
          <a:custGeom>
            <a:avLst/>
            <a:gdLst/>
            <a:ahLst/>
            <a:cxnLst/>
            <a:rect l="l" t="t" r="r" b="b"/>
            <a:pathLst>
              <a:path w="1534210" h="1534210">
                <a:moveTo>
                  <a:pt x="0" y="0"/>
                </a:moveTo>
                <a:lnTo>
                  <a:pt x="1534210" y="0"/>
                </a:lnTo>
                <a:lnTo>
                  <a:pt x="1534210" y="1534209"/>
                </a:lnTo>
                <a:lnTo>
                  <a:pt x="0" y="153420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grpSp>
        <p:nvGrpSpPr>
          <p:cNvPr id="5" name="Group 5"/>
          <p:cNvGrpSpPr/>
          <p:nvPr/>
        </p:nvGrpSpPr>
        <p:grpSpPr>
          <a:xfrm>
            <a:off x="2163040" y="3092722"/>
            <a:ext cx="14329155" cy="4101555"/>
            <a:chOff x="0" y="0"/>
            <a:chExt cx="19105540" cy="5468740"/>
          </a:xfrm>
        </p:grpSpPr>
        <p:grpSp>
          <p:nvGrpSpPr>
            <p:cNvPr id="6" name="Group 6"/>
            <p:cNvGrpSpPr/>
            <p:nvPr/>
          </p:nvGrpSpPr>
          <p:grpSpPr>
            <a:xfrm rot="273257">
              <a:off x="8152071" y="2008904"/>
              <a:ext cx="10850150" cy="3033855"/>
              <a:chOff x="0" y="0"/>
              <a:chExt cx="2543763" cy="711272"/>
            </a:xfrm>
          </p:grpSpPr>
          <p:sp>
            <p:nvSpPr>
              <p:cNvPr id="7" name="Freeform 7"/>
              <p:cNvSpPr/>
              <p:nvPr/>
            </p:nvSpPr>
            <p:spPr>
              <a:xfrm>
                <a:off x="0" y="0"/>
                <a:ext cx="2543763" cy="711272"/>
              </a:xfrm>
              <a:custGeom>
                <a:avLst/>
                <a:gdLst/>
                <a:ahLst/>
                <a:cxnLst/>
                <a:rect l="l" t="t" r="r" b="b"/>
                <a:pathLst>
                  <a:path w="2543763" h="711272">
                    <a:moveTo>
                      <a:pt x="203200" y="0"/>
                    </a:moveTo>
                    <a:lnTo>
                      <a:pt x="2543763" y="0"/>
                    </a:lnTo>
                    <a:lnTo>
                      <a:pt x="2340563" y="711272"/>
                    </a:lnTo>
                    <a:lnTo>
                      <a:pt x="0" y="711272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F4C3DD"/>
              </a:solidFill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8" name="TextBox 8"/>
              <p:cNvSpPr txBox="1"/>
              <p:nvPr/>
            </p:nvSpPr>
            <p:spPr>
              <a:xfrm>
                <a:off x="101600" y="-47625"/>
                <a:ext cx="2340563" cy="758897"/>
              </a:xfrm>
              <a:prstGeom prst="rect">
                <a:avLst/>
              </a:prstGeom>
            </p:spPr>
            <p:txBody>
              <a:bodyPr lIns="42801" tIns="42801" rIns="42801" bIns="42801" rtlCol="0" anchor="ctr"/>
              <a:lstStyle/>
              <a:p>
                <a:pPr algn="ctr">
                  <a:lnSpc>
                    <a:spcPts val="3473"/>
                  </a:lnSpc>
                </a:pPr>
                <a:endParaRPr/>
              </a:p>
            </p:txBody>
          </p:sp>
        </p:grpSp>
        <p:grpSp>
          <p:nvGrpSpPr>
            <p:cNvPr id="9" name="Group 9"/>
            <p:cNvGrpSpPr/>
            <p:nvPr/>
          </p:nvGrpSpPr>
          <p:grpSpPr>
            <a:xfrm rot="5055123">
              <a:off x="4412353" y="10384"/>
              <a:ext cx="2915050" cy="6865833"/>
              <a:chOff x="0" y="0"/>
              <a:chExt cx="683419" cy="1609660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0" y="0"/>
                <a:ext cx="683419" cy="1609660"/>
              </a:xfrm>
              <a:custGeom>
                <a:avLst/>
                <a:gdLst/>
                <a:ahLst/>
                <a:cxnLst/>
                <a:rect l="l" t="t" r="r" b="b"/>
                <a:pathLst>
                  <a:path w="683419" h="1609660">
                    <a:moveTo>
                      <a:pt x="683419" y="0"/>
                    </a:moveTo>
                    <a:lnTo>
                      <a:pt x="683419" y="1495360"/>
                    </a:lnTo>
                    <a:lnTo>
                      <a:pt x="341709" y="1609660"/>
                    </a:lnTo>
                    <a:lnTo>
                      <a:pt x="0" y="1495360"/>
                    </a:lnTo>
                    <a:lnTo>
                      <a:pt x="0" y="0"/>
                    </a:lnTo>
                    <a:lnTo>
                      <a:pt x="683419" y="0"/>
                    </a:lnTo>
                    <a:close/>
                  </a:path>
                </a:pathLst>
              </a:custGeom>
              <a:solidFill>
                <a:srgbClr val="F4C3DD"/>
              </a:solidFill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11" name="TextBox 11"/>
              <p:cNvSpPr txBox="1"/>
              <p:nvPr/>
            </p:nvSpPr>
            <p:spPr>
              <a:xfrm>
                <a:off x="0" y="-47625"/>
                <a:ext cx="683419" cy="1542985"/>
              </a:xfrm>
              <a:prstGeom prst="rect">
                <a:avLst/>
              </a:prstGeom>
            </p:spPr>
            <p:txBody>
              <a:bodyPr lIns="42801" tIns="42801" rIns="42801" bIns="42801" rtlCol="0" anchor="ctr"/>
              <a:lstStyle/>
              <a:p>
                <a:pPr algn="ctr">
                  <a:lnSpc>
                    <a:spcPts val="3473"/>
                  </a:lnSpc>
                </a:pPr>
                <a:endParaRPr/>
              </a:p>
            </p:txBody>
          </p:sp>
        </p:grpSp>
        <p:grpSp>
          <p:nvGrpSpPr>
            <p:cNvPr id="12" name="Group 12"/>
            <p:cNvGrpSpPr/>
            <p:nvPr/>
          </p:nvGrpSpPr>
          <p:grpSpPr>
            <a:xfrm rot="273257">
              <a:off x="7948871" y="1805704"/>
              <a:ext cx="10850150" cy="3033855"/>
              <a:chOff x="0" y="0"/>
              <a:chExt cx="2543763" cy="711272"/>
            </a:xfrm>
          </p:grpSpPr>
          <p:sp>
            <p:nvSpPr>
              <p:cNvPr id="13" name="Freeform 13"/>
              <p:cNvSpPr/>
              <p:nvPr/>
            </p:nvSpPr>
            <p:spPr>
              <a:xfrm>
                <a:off x="0" y="0"/>
                <a:ext cx="2543763" cy="711272"/>
              </a:xfrm>
              <a:custGeom>
                <a:avLst/>
                <a:gdLst/>
                <a:ahLst/>
                <a:cxnLst/>
                <a:rect l="l" t="t" r="r" b="b"/>
                <a:pathLst>
                  <a:path w="2543763" h="711272">
                    <a:moveTo>
                      <a:pt x="203200" y="0"/>
                    </a:moveTo>
                    <a:lnTo>
                      <a:pt x="2543763" y="0"/>
                    </a:lnTo>
                    <a:lnTo>
                      <a:pt x="2340563" y="711272"/>
                    </a:lnTo>
                    <a:lnTo>
                      <a:pt x="0" y="711272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00A690"/>
              </a:solidFill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14" name="TextBox 14"/>
              <p:cNvSpPr txBox="1"/>
              <p:nvPr/>
            </p:nvSpPr>
            <p:spPr>
              <a:xfrm>
                <a:off x="101600" y="-47625"/>
                <a:ext cx="2340563" cy="758897"/>
              </a:xfrm>
              <a:prstGeom prst="rect">
                <a:avLst/>
              </a:prstGeom>
            </p:spPr>
            <p:txBody>
              <a:bodyPr lIns="42801" tIns="42801" rIns="42801" bIns="42801" rtlCol="0" anchor="ctr"/>
              <a:lstStyle/>
              <a:p>
                <a:pPr algn="ctr">
                  <a:lnSpc>
                    <a:spcPts val="3473"/>
                  </a:lnSpc>
                </a:pPr>
                <a:endParaRPr/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 rot="5055123">
              <a:off x="4209153" y="-192816"/>
              <a:ext cx="2915050" cy="6865833"/>
              <a:chOff x="0" y="0"/>
              <a:chExt cx="683419" cy="1609660"/>
            </a:xfrm>
          </p:grpSpPr>
          <p:sp>
            <p:nvSpPr>
              <p:cNvPr id="16" name="Freeform 16"/>
              <p:cNvSpPr/>
              <p:nvPr/>
            </p:nvSpPr>
            <p:spPr>
              <a:xfrm>
                <a:off x="0" y="0"/>
                <a:ext cx="683419" cy="1609660"/>
              </a:xfrm>
              <a:custGeom>
                <a:avLst/>
                <a:gdLst/>
                <a:ahLst/>
                <a:cxnLst/>
                <a:rect l="l" t="t" r="r" b="b"/>
                <a:pathLst>
                  <a:path w="683419" h="1609660">
                    <a:moveTo>
                      <a:pt x="683419" y="0"/>
                    </a:moveTo>
                    <a:lnTo>
                      <a:pt x="683419" y="1495360"/>
                    </a:lnTo>
                    <a:lnTo>
                      <a:pt x="341709" y="1609660"/>
                    </a:lnTo>
                    <a:lnTo>
                      <a:pt x="0" y="1495360"/>
                    </a:lnTo>
                    <a:lnTo>
                      <a:pt x="0" y="0"/>
                    </a:lnTo>
                    <a:lnTo>
                      <a:pt x="683419" y="0"/>
                    </a:lnTo>
                    <a:close/>
                  </a:path>
                </a:pathLst>
              </a:custGeom>
              <a:solidFill>
                <a:srgbClr val="00A690"/>
              </a:solidFill>
            </p:spPr>
            <p:txBody>
              <a:bodyPr/>
              <a:lstStyle/>
              <a:p>
                <a:endParaRPr lang="nl-BE"/>
              </a:p>
            </p:txBody>
          </p:sp>
          <p:sp>
            <p:nvSpPr>
              <p:cNvPr id="17" name="TextBox 17"/>
              <p:cNvSpPr txBox="1"/>
              <p:nvPr/>
            </p:nvSpPr>
            <p:spPr>
              <a:xfrm>
                <a:off x="0" y="-47625"/>
                <a:ext cx="683419" cy="1542985"/>
              </a:xfrm>
              <a:prstGeom prst="rect">
                <a:avLst/>
              </a:prstGeom>
            </p:spPr>
            <p:txBody>
              <a:bodyPr lIns="42801" tIns="42801" rIns="42801" bIns="42801" rtlCol="0" anchor="ctr"/>
              <a:lstStyle/>
              <a:p>
                <a:pPr algn="ctr">
                  <a:lnSpc>
                    <a:spcPts val="3473"/>
                  </a:lnSpc>
                </a:pPr>
                <a:endParaRPr/>
              </a:p>
            </p:txBody>
          </p:sp>
        </p:grpSp>
        <p:sp>
          <p:nvSpPr>
            <p:cNvPr id="18" name="Freeform 18"/>
            <p:cNvSpPr/>
            <p:nvPr/>
          </p:nvSpPr>
          <p:spPr>
            <a:xfrm rot="-1042047">
              <a:off x="616602" y="339761"/>
              <a:ext cx="2976889" cy="4586019"/>
            </a:xfrm>
            <a:custGeom>
              <a:avLst/>
              <a:gdLst/>
              <a:ahLst/>
              <a:cxnLst/>
              <a:rect l="l" t="t" r="r" b="b"/>
              <a:pathLst>
                <a:path w="2976889" h="4586019">
                  <a:moveTo>
                    <a:pt x="0" y="0"/>
                  </a:moveTo>
                  <a:lnTo>
                    <a:pt x="2976890" y="0"/>
                  </a:lnTo>
                  <a:lnTo>
                    <a:pt x="2976890" y="4586019"/>
                  </a:lnTo>
                  <a:lnTo>
                    <a:pt x="0" y="458601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nl-BE"/>
            </a:p>
          </p:txBody>
        </p:sp>
        <p:sp>
          <p:nvSpPr>
            <p:cNvPr id="19" name="Freeform 19"/>
            <p:cNvSpPr/>
            <p:nvPr/>
          </p:nvSpPr>
          <p:spPr>
            <a:xfrm rot="761449">
              <a:off x="3249430" y="1152829"/>
              <a:ext cx="1921327" cy="2959882"/>
            </a:xfrm>
            <a:custGeom>
              <a:avLst/>
              <a:gdLst/>
              <a:ahLst/>
              <a:cxnLst/>
              <a:rect l="l" t="t" r="r" b="b"/>
              <a:pathLst>
                <a:path w="1921327" h="2959882">
                  <a:moveTo>
                    <a:pt x="0" y="0"/>
                  </a:moveTo>
                  <a:lnTo>
                    <a:pt x="1921327" y="0"/>
                  </a:lnTo>
                  <a:lnTo>
                    <a:pt x="1921327" y="2959882"/>
                  </a:lnTo>
                  <a:lnTo>
                    <a:pt x="0" y="295988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nl-BE"/>
            </a:p>
          </p:txBody>
        </p:sp>
        <p:sp>
          <p:nvSpPr>
            <p:cNvPr id="20" name="Freeform 20"/>
            <p:cNvSpPr/>
            <p:nvPr/>
          </p:nvSpPr>
          <p:spPr>
            <a:xfrm rot="1700957">
              <a:off x="4125343" y="3044481"/>
              <a:ext cx="1180381" cy="1818425"/>
            </a:xfrm>
            <a:custGeom>
              <a:avLst/>
              <a:gdLst/>
              <a:ahLst/>
              <a:cxnLst/>
              <a:rect l="l" t="t" r="r" b="b"/>
              <a:pathLst>
                <a:path w="1180381" h="1818425">
                  <a:moveTo>
                    <a:pt x="0" y="0"/>
                  </a:moveTo>
                  <a:lnTo>
                    <a:pt x="1180381" y="0"/>
                  </a:lnTo>
                  <a:lnTo>
                    <a:pt x="1180381" y="1818425"/>
                  </a:lnTo>
                  <a:lnTo>
                    <a:pt x="0" y="181842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nl-BE"/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5957556" y="2547045"/>
              <a:ext cx="10457583" cy="99957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6322"/>
                </a:lnSpc>
              </a:pPr>
              <a:r>
                <a:rPr lang="en-US" sz="4516">
                  <a:solidFill>
                    <a:srgbClr val="FFFFFF"/>
                  </a:solidFill>
                  <a:latin typeface="Ultramagnetic"/>
                  <a:ea typeface="Ultramagnetic"/>
                  <a:cs typeface="Ultramagnetic"/>
                  <a:sym typeface="Ultramagnetic"/>
                </a:rPr>
                <a:t>My environment is clean if…</a:t>
              </a:r>
            </a:p>
          </p:txBody>
        </p:sp>
      </p:grpSp>
      <p:sp>
        <p:nvSpPr>
          <p:cNvPr id="22" name="TextBox 22"/>
          <p:cNvSpPr txBox="1"/>
          <p:nvPr/>
        </p:nvSpPr>
        <p:spPr>
          <a:xfrm>
            <a:off x="1244133" y="378345"/>
            <a:ext cx="6169344" cy="11938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799"/>
              </a:lnSpc>
            </a:pPr>
            <a:r>
              <a:rPr lang="en-US" sz="6999">
                <a:solidFill>
                  <a:srgbClr val="FFFFFF"/>
                </a:solidFill>
                <a:latin typeface="Ultramagnetic"/>
                <a:ea typeface="Ultramagnetic"/>
                <a:cs typeface="Ultramagnetic"/>
                <a:sym typeface="Ultramagnetic"/>
              </a:rPr>
              <a:t>BRAINSTORM</a:t>
            </a:r>
          </a:p>
        </p:txBody>
      </p:sp>
      <p:sp>
        <p:nvSpPr>
          <p:cNvPr id="23" name="Freeform 23"/>
          <p:cNvSpPr/>
          <p:nvPr/>
        </p:nvSpPr>
        <p:spPr>
          <a:xfrm rot="-1387163">
            <a:off x="407711" y="3798723"/>
            <a:ext cx="1241978" cy="1040839"/>
          </a:xfrm>
          <a:custGeom>
            <a:avLst/>
            <a:gdLst/>
            <a:ahLst/>
            <a:cxnLst/>
            <a:rect l="l" t="t" r="r" b="b"/>
            <a:pathLst>
              <a:path w="1241978" h="1040839">
                <a:moveTo>
                  <a:pt x="0" y="0"/>
                </a:moveTo>
                <a:lnTo>
                  <a:pt x="1241978" y="0"/>
                </a:lnTo>
                <a:lnTo>
                  <a:pt x="1241978" y="1040839"/>
                </a:lnTo>
                <a:lnTo>
                  <a:pt x="0" y="1040839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-191208" b="-95459"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24" name="Freeform 24"/>
          <p:cNvSpPr/>
          <p:nvPr/>
        </p:nvSpPr>
        <p:spPr>
          <a:xfrm>
            <a:off x="203389" y="9480303"/>
            <a:ext cx="767105" cy="767105"/>
          </a:xfrm>
          <a:custGeom>
            <a:avLst/>
            <a:gdLst/>
            <a:ahLst/>
            <a:cxnLst/>
            <a:rect l="l" t="t" r="r" b="b"/>
            <a:pathLst>
              <a:path w="767105" h="767105">
                <a:moveTo>
                  <a:pt x="0" y="0"/>
                </a:moveTo>
                <a:lnTo>
                  <a:pt x="767104" y="0"/>
                </a:lnTo>
                <a:lnTo>
                  <a:pt x="767104" y="767105"/>
                </a:lnTo>
                <a:lnTo>
                  <a:pt x="0" y="76710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25" name="Freeform 25"/>
          <p:cNvSpPr/>
          <p:nvPr/>
        </p:nvSpPr>
        <p:spPr>
          <a:xfrm>
            <a:off x="17313489" y="9368867"/>
            <a:ext cx="878541" cy="878541"/>
          </a:xfrm>
          <a:custGeom>
            <a:avLst/>
            <a:gdLst/>
            <a:ahLst/>
            <a:cxnLst/>
            <a:rect l="l" t="t" r="r" b="b"/>
            <a:pathLst>
              <a:path w="878541" h="878541">
                <a:moveTo>
                  <a:pt x="0" y="0"/>
                </a:moveTo>
                <a:lnTo>
                  <a:pt x="878541" y="0"/>
                </a:lnTo>
                <a:lnTo>
                  <a:pt x="878541" y="878541"/>
                </a:lnTo>
                <a:lnTo>
                  <a:pt x="0" y="878541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grpSp>
        <p:nvGrpSpPr>
          <p:cNvPr id="26" name="Group 26"/>
          <p:cNvGrpSpPr/>
          <p:nvPr/>
        </p:nvGrpSpPr>
        <p:grpSpPr>
          <a:xfrm>
            <a:off x="1069761" y="9600819"/>
            <a:ext cx="16148478" cy="526072"/>
            <a:chOff x="0" y="0"/>
            <a:chExt cx="3837751" cy="125023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3837751" cy="125023"/>
            </a:xfrm>
            <a:custGeom>
              <a:avLst/>
              <a:gdLst/>
              <a:ahLst/>
              <a:cxnLst/>
              <a:rect l="l" t="t" r="r" b="b"/>
              <a:pathLst>
                <a:path w="3837751" h="125023">
                  <a:moveTo>
                    <a:pt x="0" y="0"/>
                  </a:moveTo>
                  <a:lnTo>
                    <a:pt x="3837751" y="0"/>
                  </a:lnTo>
                  <a:lnTo>
                    <a:pt x="3837751" y="125023"/>
                  </a:lnTo>
                  <a:lnTo>
                    <a:pt x="0" y="125023"/>
                  </a:lnTo>
                  <a:close/>
                </a:path>
              </a:pathLst>
            </a:custGeom>
            <a:solidFill>
              <a:srgbClr val="00A690"/>
            </a:solidFill>
          </p:spPr>
          <p:txBody>
            <a:bodyPr/>
            <a:lstStyle/>
            <a:p>
              <a:endParaRPr lang="nl-BE"/>
            </a:p>
          </p:txBody>
        </p:sp>
        <p:sp>
          <p:nvSpPr>
            <p:cNvPr id="28" name="TextBox 28"/>
            <p:cNvSpPr txBox="1"/>
            <p:nvPr/>
          </p:nvSpPr>
          <p:spPr>
            <a:xfrm>
              <a:off x="0" y="-28575"/>
              <a:ext cx="3837751" cy="15359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sp>
        <p:nvSpPr>
          <p:cNvPr id="29" name="AutoShape 29"/>
          <p:cNvSpPr/>
          <p:nvPr/>
        </p:nvSpPr>
        <p:spPr>
          <a:xfrm>
            <a:off x="4637239" y="9863855"/>
            <a:ext cx="2861500" cy="0"/>
          </a:xfrm>
          <a:prstGeom prst="line">
            <a:avLst/>
          </a:prstGeom>
          <a:ln w="47625" cap="flat">
            <a:solidFill>
              <a:srgbClr val="FFFFFF"/>
            </a:solidFill>
            <a:prstDash val="sysDash"/>
            <a:headEnd type="none" w="sm" len="sm"/>
            <a:tailEnd type="none" w="sm" len="sm"/>
          </a:ln>
        </p:spPr>
        <p:txBody>
          <a:bodyPr/>
          <a:lstStyle/>
          <a:p>
            <a:endParaRPr lang="nl-BE"/>
          </a:p>
        </p:txBody>
      </p:sp>
      <p:sp>
        <p:nvSpPr>
          <p:cNvPr id="30" name="AutoShape 30"/>
          <p:cNvSpPr/>
          <p:nvPr/>
        </p:nvSpPr>
        <p:spPr>
          <a:xfrm>
            <a:off x="10818058" y="9863855"/>
            <a:ext cx="2861500" cy="0"/>
          </a:xfrm>
          <a:prstGeom prst="line">
            <a:avLst/>
          </a:prstGeom>
          <a:ln w="47625" cap="flat">
            <a:solidFill>
              <a:srgbClr val="FFFFFF"/>
            </a:solidFill>
            <a:prstDash val="sysDash"/>
            <a:headEnd type="none" w="sm" len="sm"/>
            <a:tailEnd type="none" w="sm" len="sm"/>
          </a:ln>
        </p:spPr>
        <p:txBody>
          <a:bodyPr/>
          <a:lstStyle/>
          <a:p>
            <a:endParaRPr lang="nl-BE"/>
          </a:p>
        </p:txBody>
      </p:sp>
      <p:sp>
        <p:nvSpPr>
          <p:cNvPr id="31" name="TextBox 31"/>
          <p:cNvSpPr txBox="1"/>
          <p:nvPr/>
        </p:nvSpPr>
        <p:spPr>
          <a:xfrm>
            <a:off x="8096137" y="9638603"/>
            <a:ext cx="2095725" cy="4028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77"/>
              </a:lnSpc>
            </a:pPr>
            <a:r>
              <a:rPr lang="en-US" sz="2412">
                <a:solidFill>
                  <a:srgbClr val="FFFFFF"/>
                </a:solidFill>
                <a:latin typeface="Ultramagnetic"/>
                <a:ea typeface="Ultramagnetic"/>
                <a:cs typeface="Ultramagnetic"/>
                <a:sym typeface="Ultramagnetic"/>
              </a:rPr>
              <a:t>WWW.YOUCA.BE</a:t>
            </a:r>
          </a:p>
        </p:txBody>
      </p:sp>
      <p:sp>
        <p:nvSpPr>
          <p:cNvPr id="32" name="Freeform 32"/>
          <p:cNvSpPr/>
          <p:nvPr/>
        </p:nvSpPr>
        <p:spPr>
          <a:xfrm rot="731481">
            <a:off x="16476808" y="7930730"/>
            <a:ext cx="1564984" cy="1431909"/>
          </a:xfrm>
          <a:custGeom>
            <a:avLst/>
            <a:gdLst/>
            <a:ahLst/>
            <a:cxnLst/>
            <a:rect l="l" t="t" r="r" b="b"/>
            <a:pathLst>
              <a:path w="1564984" h="1431909">
                <a:moveTo>
                  <a:pt x="0" y="0"/>
                </a:moveTo>
                <a:lnTo>
                  <a:pt x="1564984" y="0"/>
                </a:lnTo>
                <a:lnTo>
                  <a:pt x="1564984" y="1431909"/>
                </a:lnTo>
                <a:lnTo>
                  <a:pt x="0" y="1431909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-203328" t="-91195" r="-7672"/>
            </a:stretch>
          </a:blipFill>
        </p:spPr>
        <p:txBody>
          <a:bodyPr/>
          <a:lstStyle/>
          <a:p>
            <a:endParaRPr lang="nl-BE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028700" y="445276"/>
            <a:ext cx="5674935" cy="1069719"/>
          </a:xfrm>
          <a:custGeom>
            <a:avLst/>
            <a:gdLst/>
            <a:ahLst/>
            <a:cxnLst/>
            <a:rect l="l" t="t" r="r" b="b"/>
            <a:pathLst>
              <a:path w="5674935" h="1069719">
                <a:moveTo>
                  <a:pt x="0" y="0"/>
                </a:moveTo>
                <a:lnTo>
                  <a:pt x="5674935" y="0"/>
                </a:lnTo>
                <a:lnTo>
                  <a:pt x="5674935" y="1069719"/>
                </a:lnTo>
                <a:lnTo>
                  <a:pt x="0" y="106971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842" t="-12451" b="-561"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3" name="Freeform 3"/>
          <p:cNvSpPr/>
          <p:nvPr/>
        </p:nvSpPr>
        <p:spPr>
          <a:xfrm rot="-113399">
            <a:off x="2511388" y="622910"/>
            <a:ext cx="5187825" cy="977899"/>
          </a:xfrm>
          <a:custGeom>
            <a:avLst/>
            <a:gdLst/>
            <a:ahLst/>
            <a:cxnLst/>
            <a:rect l="l" t="t" r="r" b="b"/>
            <a:pathLst>
              <a:path w="5187825" h="977899">
                <a:moveTo>
                  <a:pt x="0" y="0"/>
                </a:moveTo>
                <a:lnTo>
                  <a:pt x="5187825" y="0"/>
                </a:lnTo>
                <a:lnTo>
                  <a:pt x="5187825" y="977899"/>
                </a:lnTo>
                <a:lnTo>
                  <a:pt x="0" y="97789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842" t="-12451" b="-561"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4" name="Freeform 4"/>
          <p:cNvSpPr/>
          <p:nvPr/>
        </p:nvSpPr>
        <p:spPr>
          <a:xfrm>
            <a:off x="16492195" y="285238"/>
            <a:ext cx="1534210" cy="1534210"/>
          </a:xfrm>
          <a:custGeom>
            <a:avLst/>
            <a:gdLst/>
            <a:ahLst/>
            <a:cxnLst/>
            <a:rect l="l" t="t" r="r" b="b"/>
            <a:pathLst>
              <a:path w="1534210" h="1534210">
                <a:moveTo>
                  <a:pt x="0" y="0"/>
                </a:moveTo>
                <a:lnTo>
                  <a:pt x="1534210" y="0"/>
                </a:lnTo>
                <a:lnTo>
                  <a:pt x="1534210" y="1534209"/>
                </a:lnTo>
                <a:lnTo>
                  <a:pt x="0" y="153420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grpSp>
        <p:nvGrpSpPr>
          <p:cNvPr id="5" name="Group 5"/>
          <p:cNvGrpSpPr/>
          <p:nvPr/>
        </p:nvGrpSpPr>
        <p:grpSpPr>
          <a:xfrm rot="273257">
            <a:off x="8277093" y="4599401"/>
            <a:ext cx="8137612" cy="2275391"/>
            <a:chOff x="0" y="0"/>
            <a:chExt cx="2543763" cy="711272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543763" cy="711272"/>
            </a:xfrm>
            <a:custGeom>
              <a:avLst/>
              <a:gdLst/>
              <a:ahLst/>
              <a:cxnLst/>
              <a:rect l="l" t="t" r="r" b="b"/>
              <a:pathLst>
                <a:path w="2543763" h="711272">
                  <a:moveTo>
                    <a:pt x="203200" y="0"/>
                  </a:moveTo>
                  <a:lnTo>
                    <a:pt x="2543763" y="0"/>
                  </a:lnTo>
                  <a:lnTo>
                    <a:pt x="2340563" y="711272"/>
                  </a:lnTo>
                  <a:lnTo>
                    <a:pt x="0" y="711272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F4C3DD"/>
            </a:solidFill>
          </p:spPr>
          <p:txBody>
            <a:bodyPr/>
            <a:lstStyle/>
            <a:p>
              <a:endParaRPr lang="nl-BE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101600" y="-47625"/>
              <a:ext cx="2340563" cy="758897"/>
            </a:xfrm>
            <a:prstGeom prst="rect">
              <a:avLst/>
            </a:prstGeom>
          </p:spPr>
          <p:txBody>
            <a:bodyPr lIns="42801" tIns="42801" rIns="42801" bIns="42801" rtlCol="0" anchor="ctr"/>
            <a:lstStyle/>
            <a:p>
              <a:pPr algn="ctr">
                <a:lnSpc>
                  <a:spcPts val="3473"/>
                </a:lnSpc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 rot="5055123">
            <a:off x="5472304" y="3100511"/>
            <a:ext cx="2186288" cy="5149375"/>
            <a:chOff x="0" y="0"/>
            <a:chExt cx="683419" cy="160966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683419" cy="1609660"/>
            </a:xfrm>
            <a:custGeom>
              <a:avLst/>
              <a:gdLst/>
              <a:ahLst/>
              <a:cxnLst/>
              <a:rect l="l" t="t" r="r" b="b"/>
              <a:pathLst>
                <a:path w="683419" h="1609660">
                  <a:moveTo>
                    <a:pt x="683419" y="0"/>
                  </a:moveTo>
                  <a:lnTo>
                    <a:pt x="683419" y="1495360"/>
                  </a:lnTo>
                  <a:lnTo>
                    <a:pt x="341709" y="1609660"/>
                  </a:lnTo>
                  <a:lnTo>
                    <a:pt x="0" y="1495360"/>
                  </a:lnTo>
                  <a:lnTo>
                    <a:pt x="0" y="0"/>
                  </a:lnTo>
                  <a:lnTo>
                    <a:pt x="683419" y="0"/>
                  </a:lnTo>
                  <a:close/>
                </a:path>
              </a:pathLst>
            </a:custGeom>
            <a:solidFill>
              <a:srgbClr val="F4C3DD"/>
            </a:solidFill>
          </p:spPr>
          <p:txBody>
            <a:bodyPr/>
            <a:lstStyle/>
            <a:p>
              <a:endParaRPr lang="nl-BE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-47625"/>
              <a:ext cx="683419" cy="1542985"/>
            </a:xfrm>
            <a:prstGeom prst="rect">
              <a:avLst/>
            </a:prstGeom>
          </p:spPr>
          <p:txBody>
            <a:bodyPr lIns="42801" tIns="42801" rIns="42801" bIns="42801" rtlCol="0" anchor="ctr"/>
            <a:lstStyle/>
            <a:p>
              <a:pPr algn="ctr">
                <a:lnSpc>
                  <a:spcPts val="3473"/>
                </a:lnSpc>
              </a:pPr>
              <a:endParaRPr/>
            </a:p>
          </p:txBody>
        </p:sp>
      </p:grpSp>
      <p:grpSp>
        <p:nvGrpSpPr>
          <p:cNvPr id="11" name="Group 11"/>
          <p:cNvGrpSpPr/>
          <p:nvPr/>
        </p:nvGrpSpPr>
        <p:grpSpPr>
          <a:xfrm rot="273257">
            <a:off x="8124693" y="4447001"/>
            <a:ext cx="8137612" cy="2275391"/>
            <a:chOff x="0" y="0"/>
            <a:chExt cx="2543763" cy="711272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2543763" cy="711272"/>
            </a:xfrm>
            <a:custGeom>
              <a:avLst/>
              <a:gdLst/>
              <a:ahLst/>
              <a:cxnLst/>
              <a:rect l="l" t="t" r="r" b="b"/>
              <a:pathLst>
                <a:path w="2543763" h="711272">
                  <a:moveTo>
                    <a:pt x="203200" y="0"/>
                  </a:moveTo>
                  <a:lnTo>
                    <a:pt x="2543763" y="0"/>
                  </a:lnTo>
                  <a:lnTo>
                    <a:pt x="2340563" y="711272"/>
                  </a:lnTo>
                  <a:lnTo>
                    <a:pt x="0" y="711272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00A690"/>
            </a:solidFill>
          </p:spPr>
          <p:txBody>
            <a:bodyPr/>
            <a:lstStyle/>
            <a:p>
              <a:endParaRPr lang="nl-BE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101600" y="-47625"/>
              <a:ext cx="2340563" cy="758897"/>
            </a:xfrm>
            <a:prstGeom prst="rect">
              <a:avLst/>
            </a:prstGeom>
          </p:spPr>
          <p:txBody>
            <a:bodyPr lIns="42801" tIns="42801" rIns="42801" bIns="42801" rtlCol="0" anchor="ctr"/>
            <a:lstStyle/>
            <a:p>
              <a:pPr algn="ctr">
                <a:lnSpc>
                  <a:spcPts val="3473"/>
                </a:lnSpc>
              </a:pPr>
              <a:endParaRPr/>
            </a:p>
          </p:txBody>
        </p:sp>
      </p:grpSp>
      <p:grpSp>
        <p:nvGrpSpPr>
          <p:cNvPr id="14" name="Group 14"/>
          <p:cNvGrpSpPr/>
          <p:nvPr/>
        </p:nvGrpSpPr>
        <p:grpSpPr>
          <a:xfrm rot="5055123">
            <a:off x="5319904" y="2948111"/>
            <a:ext cx="2186288" cy="5149375"/>
            <a:chOff x="0" y="0"/>
            <a:chExt cx="683419" cy="160966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683419" cy="1609660"/>
            </a:xfrm>
            <a:custGeom>
              <a:avLst/>
              <a:gdLst/>
              <a:ahLst/>
              <a:cxnLst/>
              <a:rect l="l" t="t" r="r" b="b"/>
              <a:pathLst>
                <a:path w="683419" h="1609660">
                  <a:moveTo>
                    <a:pt x="683419" y="0"/>
                  </a:moveTo>
                  <a:lnTo>
                    <a:pt x="683419" y="1495360"/>
                  </a:lnTo>
                  <a:lnTo>
                    <a:pt x="341709" y="1609660"/>
                  </a:lnTo>
                  <a:lnTo>
                    <a:pt x="0" y="1495360"/>
                  </a:lnTo>
                  <a:lnTo>
                    <a:pt x="0" y="0"/>
                  </a:lnTo>
                  <a:lnTo>
                    <a:pt x="683419" y="0"/>
                  </a:lnTo>
                  <a:close/>
                </a:path>
              </a:pathLst>
            </a:custGeom>
            <a:solidFill>
              <a:srgbClr val="00A690"/>
            </a:solidFill>
          </p:spPr>
          <p:txBody>
            <a:bodyPr/>
            <a:lstStyle/>
            <a:p>
              <a:endParaRPr lang="nl-BE"/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0" y="-47625"/>
              <a:ext cx="683419" cy="1542985"/>
            </a:xfrm>
            <a:prstGeom prst="rect">
              <a:avLst/>
            </a:prstGeom>
          </p:spPr>
          <p:txBody>
            <a:bodyPr lIns="42801" tIns="42801" rIns="42801" bIns="42801" rtlCol="0" anchor="ctr"/>
            <a:lstStyle/>
            <a:p>
              <a:pPr algn="ctr">
                <a:lnSpc>
                  <a:spcPts val="3473"/>
                </a:lnSpc>
              </a:pPr>
              <a:endParaRPr/>
            </a:p>
          </p:txBody>
        </p:sp>
      </p:grpSp>
      <p:sp>
        <p:nvSpPr>
          <p:cNvPr id="17" name="Freeform 17"/>
          <p:cNvSpPr/>
          <p:nvPr/>
        </p:nvSpPr>
        <p:spPr>
          <a:xfrm rot="-1042047">
            <a:off x="2625492" y="3347543"/>
            <a:ext cx="2232667" cy="3439514"/>
          </a:xfrm>
          <a:custGeom>
            <a:avLst/>
            <a:gdLst/>
            <a:ahLst/>
            <a:cxnLst/>
            <a:rect l="l" t="t" r="r" b="b"/>
            <a:pathLst>
              <a:path w="2232667" h="3439514">
                <a:moveTo>
                  <a:pt x="0" y="0"/>
                </a:moveTo>
                <a:lnTo>
                  <a:pt x="2232667" y="0"/>
                </a:lnTo>
                <a:lnTo>
                  <a:pt x="2232667" y="3439514"/>
                </a:lnTo>
                <a:lnTo>
                  <a:pt x="0" y="343951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8" name="Freeform 18"/>
          <p:cNvSpPr/>
          <p:nvPr/>
        </p:nvSpPr>
        <p:spPr>
          <a:xfrm rot="761449">
            <a:off x="4600113" y="3957344"/>
            <a:ext cx="1440995" cy="2219912"/>
          </a:xfrm>
          <a:custGeom>
            <a:avLst/>
            <a:gdLst/>
            <a:ahLst/>
            <a:cxnLst/>
            <a:rect l="l" t="t" r="r" b="b"/>
            <a:pathLst>
              <a:path w="1440995" h="2219912">
                <a:moveTo>
                  <a:pt x="0" y="0"/>
                </a:moveTo>
                <a:lnTo>
                  <a:pt x="1440995" y="0"/>
                </a:lnTo>
                <a:lnTo>
                  <a:pt x="1440995" y="2219912"/>
                </a:lnTo>
                <a:lnTo>
                  <a:pt x="0" y="221991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9" name="Freeform 19"/>
          <p:cNvSpPr/>
          <p:nvPr/>
        </p:nvSpPr>
        <p:spPr>
          <a:xfrm rot="1700957">
            <a:off x="5257047" y="5376083"/>
            <a:ext cx="885286" cy="1363819"/>
          </a:xfrm>
          <a:custGeom>
            <a:avLst/>
            <a:gdLst/>
            <a:ahLst/>
            <a:cxnLst/>
            <a:rect l="l" t="t" r="r" b="b"/>
            <a:pathLst>
              <a:path w="885286" h="1363819">
                <a:moveTo>
                  <a:pt x="0" y="0"/>
                </a:moveTo>
                <a:lnTo>
                  <a:pt x="885286" y="0"/>
                </a:lnTo>
                <a:lnTo>
                  <a:pt x="885286" y="1363819"/>
                </a:lnTo>
                <a:lnTo>
                  <a:pt x="0" y="1363819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20" name="TextBox 20"/>
          <p:cNvSpPr txBox="1"/>
          <p:nvPr/>
        </p:nvSpPr>
        <p:spPr>
          <a:xfrm>
            <a:off x="6631207" y="4981575"/>
            <a:ext cx="8605187" cy="7711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322"/>
              </a:lnSpc>
            </a:pPr>
            <a:r>
              <a:rPr lang="en-US" sz="4516">
                <a:solidFill>
                  <a:srgbClr val="FFFFFF"/>
                </a:solidFill>
                <a:latin typeface="Ultramagnetic"/>
                <a:ea typeface="Ultramagnetic"/>
                <a:cs typeface="Ultramagnetic"/>
                <a:sym typeface="Ultramagnetic"/>
              </a:rPr>
              <a:t>My environment is sustainable if…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1244133" y="378345"/>
            <a:ext cx="6169344" cy="11938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799"/>
              </a:lnSpc>
            </a:pPr>
            <a:r>
              <a:rPr lang="en-US" sz="6999">
                <a:solidFill>
                  <a:srgbClr val="FFFFFF"/>
                </a:solidFill>
                <a:latin typeface="Ultramagnetic"/>
                <a:ea typeface="Ultramagnetic"/>
                <a:cs typeface="Ultramagnetic"/>
                <a:sym typeface="Ultramagnetic"/>
              </a:rPr>
              <a:t>BRAINSTORM</a:t>
            </a:r>
          </a:p>
        </p:txBody>
      </p:sp>
      <p:sp>
        <p:nvSpPr>
          <p:cNvPr id="22" name="Freeform 22"/>
          <p:cNvSpPr/>
          <p:nvPr/>
        </p:nvSpPr>
        <p:spPr>
          <a:xfrm rot="-1387163">
            <a:off x="407711" y="3798723"/>
            <a:ext cx="1241978" cy="1040839"/>
          </a:xfrm>
          <a:custGeom>
            <a:avLst/>
            <a:gdLst/>
            <a:ahLst/>
            <a:cxnLst/>
            <a:rect l="l" t="t" r="r" b="b"/>
            <a:pathLst>
              <a:path w="1241978" h="1040839">
                <a:moveTo>
                  <a:pt x="0" y="0"/>
                </a:moveTo>
                <a:lnTo>
                  <a:pt x="1241978" y="0"/>
                </a:lnTo>
                <a:lnTo>
                  <a:pt x="1241978" y="1040839"/>
                </a:lnTo>
                <a:lnTo>
                  <a:pt x="0" y="1040839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-191208" b="-95459"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23" name="Freeform 23"/>
          <p:cNvSpPr/>
          <p:nvPr/>
        </p:nvSpPr>
        <p:spPr>
          <a:xfrm>
            <a:off x="203389" y="9480303"/>
            <a:ext cx="767105" cy="767105"/>
          </a:xfrm>
          <a:custGeom>
            <a:avLst/>
            <a:gdLst/>
            <a:ahLst/>
            <a:cxnLst/>
            <a:rect l="l" t="t" r="r" b="b"/>
            <a:pathLst>
              <a:path w="767105" h="767105">
                <a:moveTo>
                  <a:pt x="0" y="0"/>
                </a:moveTo>
                <a:lnTo>
                  <a:pt x="767104" y="0"/>
                </a:lnTo>
                <a:lnTo>
                  <a:pt x="767104" y="767105"/>
                </a:lnTo>
                <a:lnTo>
                  <a:pt x="0" y="76710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24" name="Freeform 24"/>
          <p:cNvSpPr/>
          <p:nvPr/>
        </p:nvSpPr>
        <p:spPr>
          <a:xfrm>
            <a:off x="17313489" y="9368867"/>
            <a:ext cx="878541" cy="878541"/>
          </a:xfrm>
          <a:custGeom>
            <a:avLst/>
            <a:gdLst/>
            <a:ahLst/>
            <a:cxnLst/>
            <a:rect l="l" t="t" r="r" b="b"/>
            <a:pathLst>
              <a:path w="878541" h="878541">
                <a:moveTo>
                  <a:pt x="0" y="0"/>
                </a:moveTo>
                <a:lnTo>
                  <a:pt x="878541" y="0"/>
                </a:lnTo>
                <a:lnTo>
                  <a:pt x="878541" y="878541"/>
                </a:lnTo>
                <a:lnTo>
                  <a:pt x="0" y="878541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grpSp>
        <p:nvGrpSpPr>
          <p:cNvPr id="25" name="Group 25"/>
          <p:cNvGrpSpPr/>
          <p:nvPr/>
        </p:nvGrpSpPr>
        <p:grpSpPr>
          <a:xfrm>
            <a:off x="1069761" y="9600819"/>
            <a:ext cx="16148478" cy="526072"/>
            <a:chOff x="0" y="0"/>
            <a:chExt cx="3837751" cy="125023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3837751" cy="125023"/>
            </a:xfrm>
            <a:custGeom>
              <a:avLst/>
              <a:gdLst/>
              <a:ahLst/>
              <a:cxnLst/>
              <a:rect l="l" t="t" r="r" b="b"/>
              <a:pathLst>
                <a:path w="3837751" h="125023">
                  <a:moveTo>
                    <a:pt x="0" y="0"/>
                  </a:moveTo>
                  <a:lnTo>
                    <a:pt x="3837751" y="0"/>
                  </a:lnTo>
                  <a:lnTo>
                    <a:pt x="3837751" y="125023"/>
                  </a:lnTo>
                  <a:lnTo>
                    <a:pt x="0" y="125023"/>
                  </a:lnTo>
                  <a:close/>
                </a:path>
              </a:pathLst>
            </a:custGeom>
            <a:solidFill>
              <a:srgbClr val="00A690"/>
            </a:solidFill>
          </p:spPr>
          <p:txBody>
            <a:bodyPr/>
            <a:lstStyle/>
            <a:p>
              <a:endParaRPr lang="nl-BE"/>
            </a:p>
          </p:txBody>
        </p:sp>
        <p:sp>
          <p:nvSpPr>
            <p:cNvPr id="27" name="TextBox 27"/>
            <p:cNvSpPr txBox="1"/>
            <p:nvPr/>
          </p:nvSpPr>
          <p:spPr>
            <a:xfrm>
              <a:off x="0" y="-28575"/>
              <a:ext cx="3837751" cy="15359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sp>
        <p:nvSpPr>
          <p:cNvPr id="28" name="AutoShape 28"/>
          <p:cNvSpPr/>
          <p:nvPr/>
        </p:nvSpPr>
        <p:spPr>
          <a:xfrm>
            <a:off x="4637239" y="9863855"/>
            <a:ext cx="2861500" cy="0"/>
          </a:xfrm>
          <a:prstGeom prst="line">
            <a:avLst/>
          </a:prstGeom>
          <a:ln w="47625" cap="flat">
            <a:solidFill>
              <a:srgbClr val="FFFFFF"/>
            </a:solidFill>
            <a:prstDash val="sysDash"/>
            <a:headEnd type="none" w="sm" len="sm"/>
            <a:tailEnd type="none" w="sm" len="sm"/>
          </a:ln>
        </p:spPr>
        <p:txBody>
          <a:bodyPr/>
          <a:lstStyle/>
          <a:p>
            <a:endParaRPr lang="nl-BE"/>
          </a:p>
        </p:txBody>
      </p:sp>
      <p:sp>
        <p:nvSpPr>
          <p:cNvPr id="29" name="AutoShape 29"/>
          <p:cNvSpPr/>
          <p:nvPr/>
        </p:nvSpPr>
        <p:spPr>
          <a:xfrm>
            <a:off x="10818058" y="9863855"/>
            <a:ext cx="2861500" cy="0"/>
          </a:xfrm>
          <a:prstGeom prst="line">
            <a:avLst/>
          </a:prstGeom>
          <a:ln w="47625" cap="flat">
            <a:solidFill>
              <a:srgbClr val="FFFFFF"/>
            </a:solidFill>
            <a:prstDash val="sysDash"/>
            <a:headEnd type="none" w="sm" len="sm"/>
            <a:tailEnd type="none" w="sm" len="sm"/>
          </a:ln>
        </p:spPr>
        <p:txBody>
          <a:bodyPr/>
          <a:lstStyle/>
          <a:p>
            <a:endParaRPr lang="nl-BE"/>
          </a:p>
        </p:txBody>
      </p:sp>
      <p:sp>
        <p:nvSpPr>
          <p:cNvPr id="30" name="TextBox 30"/>
          <p:cNvSpPr txBox="1"/>
          <p:nvPr/>
        </p:nvSpPr>
        <p:spPr>
          <a:xfrm>
            <a:off x="8096137" y="9638603"/>
            <a:ext cx="2095725" cy="4028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77"/>
              </a:lnSpc>
            </a:pPr>
            <a:r>
              <a:rPr lang="en-US" sz="2412">
                <a:solidFill>
                  <a:srgbClr val="FFFFFF"/>
                </a:solidFill>
                <a:latin typeface="Ultramagnetic"/>
                <a:ea typeface="Ultramagnetic"/>
                <a:cs typeface="Ultramagnetic"/>
                <a:sym typeface="Ultramagnetic"/>
              </a:rPr>
              <a:t>WWW.YOUCA.BE</a:t>
            </a:r>
          </a:p>
        </p:txBody>
      </p:sp>
      <p:sp>
        <p:nvSpPr>
          <p:cNvPr id="31" name="Freeform 31"/>
          <p:cNvSpPr/>
          <p:nvPr/>
        </p:nvSpPr>
        <p:spPr>
          <a:xfrm rot="731481">
            <a:off x="16476808" y="7930730"/>
            <a:ext cx="1564984" cy="1431909"/>
          </a:xfrm>
          <a:custGeom>
            <a:avLst/>
            <a:gdLst/>
            <a:ahLst/>
            <a:cxnLst/>
            <a:rect l="l" t="t" r="r" b="b"/>
            <a:pathLst>
              <a:path w="1564984" h="1431909">
                <a:moveTo>
                  <a:pt x="0" y="0"/>
                </a:moveTo>
                <a:lnTo>
                  <a:pt x="1564984" y="0"/>
                </a:lnTo>
                <a:lnTo>
                  <a:pt x="1564984" y="1431909"/>
                </a:lnTo>
                <a:lnTo>
                  <a:pt x="0" y="1431909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-203328" t="-91195" r="-7672"/>
            </a:stretch>
          </a:blipFill>
        </p:spPr>
        <p:txBody>
          <a:bodyPr/>
          <a:lstStyle/>
          <a:p>
            <a:endParaRPr lang="nl-BE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96734">
            <a:off x="689175" y="522053"/>
            <a:ext cx="6791528" cy="1377628"/>
          </a:xfrm>
          <a:custGeom>
            <a:avLst/>
            <a:gdLst/>
            <a:ahLst/>
            <a:cxnLst/>
            <a:rect l="l" t="t" r="r" b="b"/>
            <a:pathLst>
              <a:path w="6791528" h="1377628">
                <a:moveTo>
                  <a:pt x="0" y="0"/>
                </a:moveTo>
                <a:lnTo>
                  <a:pt x="6791529" y="0"/>
                </a:lnTo>
                <a:lnTo>
                  <a:pt x="6791529" y="1377628"/>
                </a:lnTo>
                <a:lnTo>
                  <a:pt x="0" y="137762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r="-2274"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3" name="Freeform 3"/>
          <p:cNvSpPr/>
          <p:nvPr/>
        </p:nvSpPr>
        <p:spPr>
          <a:xfrm>
            <a:off x="7158822" y="436310"/>
            <a:ext cx="3340573" cy="1373612"/>
          </a:xfrm>
          <a:custGeom>
            <a:avLst/>
            <a:gdLst/>
            <a:ahLst/>
            <a:cxnLst/>
            <a:rect l="l" t="t" r="r" b="b"/>
            <a:pathLst>
              <a:path w="3340573" h="1373612">
                <a:moveTo>
                  <a:pt x="0" y="0"/>
                </a:moveTo>
                <a:lnTo>
                  <a:pt x="3340573" y="0"/>
                </a:lnTo>
                <a:lnTo>
                  <a:pt x="3340573" y="1373612"/>
                </a:lnTo>
                <a:lnTo>
                  <a:pt x="0" y="137361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-1752" t="-7296" r="-108139" b="-535"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4" name="Freeform 4"/>
          <p:cNvSpPr/>
          <p:nvPr/>
        </p:nvSpPr>
        <p:spPr>
          <a:xfrm>
            <a:off x="203389" y="9480303"/>
            <a:ext cx="767105" cy="767105"/>
          </a:xfrm>
          <a:custGeom>
            <a:avLst/>
            <a:gdLst/>
            <a:ahLst/>
            <a:cxnLst/>
            <a:rect l="l" t="t" r="r" b="b"/>
            <a:pathLst>
              <a:path w="767105" h="767105">
                <a:moveTo>
                  <a:pt x="0" y="0"/>
                </a:moveTo>
                <a:lnTo>
                  <a:pt x="767104" y="0"/>
                </a:lnTo>
                <a:lnTo>
                  <a:pt x="767104" y="767105"/>
                </a:lnTo>
                <a:lnTo>
                  <a:pt x="0" y="767105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5" name="Freeform 5"/>
          <p:cNvSpPr/>
          <p:nvPr/>
        </p:nvSpPr>
        <p:spPr>
          <a:xfrm rot="875811">
            <a:off x="11630048" y="496843"/>
            <a:ext cx="1881211" cy="1576548"/>
          </a:xfrm>
          <a:custGeom>
            <a:avLst/>
            <a:gdLst/>
            <a:ahLst/>
            <a:cxnLst/>
            <a:rect l="l" t="t" r="r" b="b"/>
            <a:pathLst>
              <a:path w="1881211" h="1576548">
                <a:moveTo>
                  <a:pt x="0" y="0"/>
                </a:moveTo>
                <a:lnTo>
                  <a:pt x="1881212" y="0"/>
                </a:lnTo>
                <a:lnTo>
                  <a:pt x="1881212" y="1576547"/>
                </a:lnTo>
                <a:lnTo>
                  <a:pt x="0" y="1576547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-191208" b="-95459"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6" name="Freeform 6"/>
          <p:cNvSpPr/>
          <p:nvPr/>
        </p:nvSpPr>
        <p:spPr>
          <a:xfrm>
            <a:off x="17313489" y="9368867"/>
            <a:ext cx="878541" cy="878541"/>
          </a:xfrm>
          <a:custGeom>
            <a:avLst/>
            <a:gdLst/>
            <a:ahLst/>
            <a:cxnLst/>
            <a:rect l="l" t="t" r="r" b="b"/>
            <a:pathLst>
              <a:path w="878541" h="878541">
                <a:moveTo>
                  <a:pt x="0" y="0"/>
                </a:moveTo>
                <a:lnTo>
                  <a:pt x="878541" y="0"/>
                </a:lnTo>
                <a:lnTo>
                  <a:pt x="878541" y="878541"/>
                </a:lnTo>
                <a:lnTo>
                  <a:pt x="0" y="878541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7" name="TextBox 7"/>
          <p:cNvSpPr txBox="1"/>
          <p:nvPr/>
        </p:nvSpPr>
        <p:spPr>
          <a:xfrm>
            <a:off x="586941" y="399688"/>
            <a:ext cx="9604683" cy="12944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551"/>
              </a:lnSpc>
            </a:pPr>
            <a:r>
              <a:rPr lang="en-US" sz="7537">
                <a:solidFill>
                  <a:srgbClr val="FFFFFF"/>
                </a:solidFill>
                <a:latin typeface="Ultramagnetic"/>
                <a:ea typeface="Ultramagnetic"/>
                <a:cs typeface="Ultramagnetic"/>
                <a:sym typeface="Ultramagnetic"/>
              </a:rPr>
              <a:t>CONCLUSION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1069761" y="9600819"/>
            <a:ext cx="16148478" cy="526072"/>
            <a:chOff x="0" y="0"/>
            <a:chExt cx="3837751" cy="125023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837751" cy="125023"/>
            </a:xfrm>
            <a:custGeom>
              <a:avLst/>
              <a:gdLst/>
              <a:ahLst/>
              <a:cxnLst/>
              <a:rect l="l" t="t" r="r" b="b"/>
              <a:pathLst>
                <a:path w="3837751" h="125023">
                  <a:moveTo>
                    <a:pt x="0" y="0"/>
                  </a:moveTo>
                  <a:lnTo>
                    <a:pt x="3837751" y="0"/>
                  </a:lnTo>
                  <a:lnTo>
                    <a:pt x="3837751" y="125023"/>
                  </a:lnTo>
                  <a:lnTo>
                    <a:pt x="0" y="125023"/>
                  </a:lnTo>
                  <a:close/>
                </a:path>
              </a:pathLst>
            </a:custGeom>
            <a:solidFill>
              <a:srgbClr val="00A690"/>
            </a:solidFill>
          </p:spPr>
          <p:txBody>
            <a:bodyPr/>
            <a:lstStyle/>
            <a:p>
              <a:endParaRPr lang="nl-BE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-28575"/>
              <a:ext cx="3837751" cy="15359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sp>
        <p:nvSpPr>
          <p:cNvPr id="11" name="AutoShape 11"/>
          <p:cNvSpPr/>
          <p:nvPr/>
        </p:nvSpPr>
        <p:spPr>
          <a:xfrm>
            <a:off x="4637239" y="9863855"/>
            <a:ext cx="2861500" cy="0"/>
          </a:xfrm>
          <a:prstGeom prst="line">
            <a:avLst/>
          </a:prstGeom>
          <a:ln w="47625" cap="flat">
            <a:solidFill>
              <a:srgbClr val="FFFFFF"/>
            </a:solidFill>
            <a:prstDash val="sysDash"/>
            <a:headEnd type="none" w="sm" len="sm"/>
            <a:tailEnd type="none" w="sm" len="sm"/>
          </a:ln>
        </p:spPr>
        <p:txBody>
          <a:bodyPr/>
          <a:lstStyle/>
          <a:p>
            <a:endParaRPr lang="nl-BE"/>
          </a:p>
        </p:txBody>
      </p:sp>
      <p:sp>
        <p:nvSpPr>
          <p:cNvPr id="12" name="AutoShape 12"/>
          <p:cNvSpPr/>
          <p:nvPr/>
        </p:nvSpPr>
        <p:spPr>
          <a:xfrm>
            <a:off x="10818058" y="9863855"/>
            <a:ext cx="2861500" cy="0"/>
          </a:xfrm>
          <a:prstGeom prst="line">
            <a:avLst/>
          </a:prstGeom>
          <a:ln w="47625" cap="flat">
            <a:solidFill>
              <a:srgbClr val="FFFFFF"/>
            </a:solidFill>
            <a:prstDash val="sysDash"/>
            <a:headEnd type="none" w="sm" len="sm"/>
            <a:tailEnd type="none" w="sm" len="sm"/>
          </a:ln>
        </p:spPr>
        <p:txBody>
          <a:bodyPr/>
          <a:lstStyle/>
          <a:p>
            <a:endParaRPr lang="nl-BE"/>
          </a:p>
        </p:txBody>
      </p:sp>
      <p:sp>
        <p:nvSpPr>
          <p:cNvPr id="13" name="TextBox 13"/>
          <p:cNvSpPr txBox="1"/>
          <p:nvPr/>
        </p:nvSpPr>
        <p:spPr>
          <a:xfrm>
            <a:off x="8096137" y="9638603"/>
            <a:ext cx="2095725" cy="4028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77"/>
              </a:lnSpc>
            </a:pPr>
            <a:r>
              <a:rPr lang="en-US" sz="2412">
                <a:solidFill>
                  <a:srgbClr val="FFFFFF"/>
                </a:solidFill>
                <a:latin typeface="Ultramagnetic"/>
                <a:ea typeface="Ultramagnetic"/>
                <a:cs typeface="Ultramagnetic"/>
                <a:sym typeface="Ultramagnetic"/>
              </a:rPr>
              <a:t>WWW.YOUCA.BE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558203" y="3981658"/>
            <a:ext cx="14928416" cy="17493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000"/>
              </a:lnSpc>
            </a:pPr>
            <a:r>
              <a:rPr lang="en-US" sz="5000">
                <a:solidFill>
                  <a:srgbClr val="19536A"/>
                </a:solidFill>
                <a:latin typeface="Ultramagnetic"/>
                <a:ea typeface="Ultramagnetic"/>
                <a:cs typeface="Ultramagnetic"/>
                <a:sym typeface="Ultramagnetic"/>
              </a:rPr>
              <a:t>The right to a healthy, clean, and sustainable environment is very broad and covers a lot!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735</Words>
  <Application>Microsoft Macintosh PowerPoint</Application>
  <PresentationFormat>Aangepast</PresentationFormat>
  <Paragraphs>113</Paragraphs>
  <Slides>18</Slides>
  <Notes>3</Notes>
  <HiddenSlides>0</HiddenSlides>
  <MMClips>1</MMClips>
  <ScaleCrop>false</ScaleCrop>
  <HeadingPairs>
    <vt:vector size="6" baseType="variant">
      <vt:variant>
        <vt:lpstr>Gebruikte lettertypen</vt:lpstr>
      </vt:variant>
      <vt:variant>
        <vt:i4>5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18</vt:i4>
      </vt:variant>
    </vt:vector>
  </HeadingPairs>
  <TitlesOfParts>
    <vt:vector size="24" baseType="lpstr">
      <vt:lpstr>Ultramagnetic</vt:lpstr>
      <vt:lpstr>Calibri</vt:lpstr>
      <vt:lpstr>Montserrat Bold</vt:lpstr>
      <vt:lpstr>Montserrat</vt:lpstr>
      <vt:lpstr>Arial</vt:lpstr>
      <vt:lpstr>Office Theme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ENG Les 1 ppt</dc:title>
  <cp:lastModifiedBy>Anke Steenwegen</cp:lastModifiedBy>
  <cp:revision>5</cp:revision>
  <dcterms:created xsi:type="dcterms:W3CDTF">2006-08-16T00:00:00Z</dcterms:created>
  <dcterms:modified xsi:type="dcterms:W3CDTF">2024-08-06T09:11:00Z</dcterms:modified>
  <dc:identifier>DAGKuJcRWYs</dc:identifier>
</cp:coreProperties>
</file>