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1" r:id="rId1"/>
  </p:sldMasterIdLst>
  <p:notesMasterIdLst>
    <p:notesMasterId r:id="rId15"/>
  </p:notesMasterIdLst>
  <p:sldIdLst>
    <p:sldId id="455" r:id="rId2"/>
    <p:sldId id="257" r:id="rId3"/>
    <p:sldId id="438" r:id="rId4"/>
    <p:sldId id="441" r:id="rId5"/>
    <p:sldId id="442" r:id="rId6"/>
    <p:sldId id="449" r:id="rId7"/>
    <p:sldId id="454" r:id="rId8"/>
    <p:sldId id="444" r:id="rId9"/>
    <p:sldId id="451" r:id="rId10"/>
    <p:sldId id="452" r:id="rId11"/>
    <p:sldId id="448" r:id="rId12"/>
    <p:sldId id="447" r:id="rId13"/>
    <p:sldId id="363" r:id="rId14"/>
  </p:sldIdLst>
  <p:sldSz cx="12192000" cy="6858000"/>
  <p:notesSz cx="7315200" cy="9601200"/>
  <p:embeddedFontLst>
    <p:embeddedFont>
      <p:font typeface="Daytona Condensed" panose="020F0502020204030204" pitchFamily="34" charset="0"/>
      <p:regular r:id="rId16"/>
    </p:embeddedFont>
    <p:embeddedFont>
      <p:font typeface="Montserrat" pitchFamily="2" charset="77"/>
      <p:regular r:id="rId17"/>
      <p:bold r:id="rId18"/>
      <p:italic r:id="rId19"/>
    </p:embeddedFont>
    <p:embeddedFont>
      <p:font typeface="Open Sans" panose="020B0606030504020204" pitchFamily="34" charset="0"/>
      <p:regular r:id="rId20"/>
      <p:bold r:id="rId21"/>
      <p:italic r:id="rId22"/>
      <p:boldItalic r:id="rId23"/>
    </p:embeddedFont>
    <p:embeddedFont>
      <p:font typeface="Ultramagnetic" pitchFamily="2" charset="0"/>
      <p:regular r:id="rId24"/>
      <p:bold r:id="rId25"/>
      <p:italic r:id="rId26"/>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36A"/>
    <a:srgbClr val="FECC00"/>
    <a:srgbClr val="00A690"/>
    <a:srgbClr val="FBC9F5"/>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0" autoAdjust="0"/>
    <p:restoredTop sz="67872" autoAdjust="0"/>
  </p:normalViewPr>
  <p:slideViewPr>
    <p:cSldViewPr snapToGrid="0">
      <p:cViewPr varScale="1">
        <p:scale>
          <a:sx n="76" d="100"/>
          <a:sy n="76" d="100"/>
        </p:scale>
        <p:origin x="2120" y="200"/>
      </p:cViewPr>
      <p:guideLst/>
    </p:cSldViewPr>
  </p:slideViewPr>
  <p:notesTextViewPr>
    <p:cViewPr>
      <p:scale>
        <a:sx n="1" d="1"/>
        <a:sy n="1" d="1"/>
      </p:scale>
      <p:origin x="0" y="0"/>
    </p:cViewPr>
  </p:notesTextViewPr>
  <p:notesViewPr>
    <p:cSldViewPr snapToGrid="0">
      <p:cViewPr varScale="1">
        <p:scale>
          <a:sx n="93" d="100"/>
          <a:sy n="93" d="100"/>
        </p:scale>
        <p:origin x="37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nl-BE"/>
          </a:p>
        </p:txBody>
      </p:sp>
      <p:sp>
        <p:nvSpPr>
          <p:cNvPr id="3" name="Tijdelijke aanduiding voor datum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155B9C2-0628-4434-BCAE-4E4FBBDF3D5A}" type="datetimeFigureOut">
              <a:rPr lang="nl-BE" smtClean="0"/>
              <a:t>15/07/2024</a:t>
            </a:fld>
            <a:endParaRPr lang="nl-BE"/>
          </a:p>
        </p:txBody>
      </p:sp>
      <p:sp>
        <p:nvSpPr>
          <p:cNvPr id="4" name="Tijdelijke aanduiding voor dia-afbeelding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nl-BE"/>
          </a:p>
        </p:txBody>
      </p:sp>
      <p:sp>
        <p:nvSpPr>
          <p:cNvPr id="5" name="Tijdelijke aanduiding voor notities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A34AE7D-8030-4D05-8711-D14F13392C33}" type="slidenum">
              <a:rPr lang="nl-BE" smtClean="0"/>
              <a:t>‹nr.›</a:t>
            </a:fld>
            <a:endParaRPr lang="nl-BE"/>
          </a:p>
        </p:txBody>
      </p:sp>
    </p:spTree>
    <p:extLst>
      <p:ext uri="{BB962C8B-B14F-4D97-AF65-F5344CB8AC3E}">
        <p14:creationId xmlns:p14="http://schemas.microsoft.com/office/powerpoint/2010/main" val="1761708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7763" y="501650"/>
            <a:ext cx="4562475" cy="2566988"/>
          </a:xfrm>
        </p:spPr>
      </p:sp>
      <p:sp>
        <p:nvSpPr>
          <p:cNvPr id="3" name="Tijdelijke aanduiding voor notities 2"/>
          <p:cNvSpPr>
            <a:spLocks noGrp="1"/>
          </p:cNvSpPr>
          <p:nvPr>
            <p:ph type="body" idx="1"/>
          </p:nvPr>
        </p:nvSpPr>
        <p:spPr>
          <a:xfrm>
            <a:off x="381000" y="3591718"/>
            <a:ext cx="5867400" cy="3081338"/>
          </a:xfrm>
        </p:spPr>
        <p:txBody>
          <a:bodyPr/>
          <a:lstStyle/>
          <a:p>
            <a:r>
              <a:rPr lang="nl-BE" sz="1100" b="0" i="1" u="none" strike="noStrike" baseline="0" dirty="0">
                <a:solidFill>
                  <a:srgbClr val="000000"/>
                </a:solidFill>
                <a:latin typeface="Montserrat" panose="00000500000000000000" pitchFamily="2" charset="0"/>
              </a:rPr>
              <a:t>(1 min)</a:t>
            </a:r>
          </a:p>
          <a:p>
            <a:endParaRPr lang="nl-BE" sz="1100" b="0" i="0" u="none" strike="noStrike" baseline="0" dirty="0">
              <a:solidFill>
                <a:srgbClr val="000000"/>
              </a:solidFill>
              <a:latin typeface="Montserrat" panose="00000500000000000000" pitchFamily="2" charset="0"/>
            </a:endParaRPr>
          </a:p>
          <a:p>
            <a:r>
              <a:rPr lang="nl-BE" sz="1100" b="0" i="0" u="none" strike="noStrike" baseline="0" dirty="0">
                <a:solidFill>
                  <a:srgbClr val="000000"/>
                </a:solidFill>
                <a:latin typeface="Montserrat" panose="00000500000000000000" pitchFamily="2" charset="0"/>
              </a:rPr>
              <a:t>Goeiemorgen/middag iedereen!</a:t>
            </a:r>
            <a:br>
              <a:rPr lang="nl-BE" sz="1100" b="0" i="0" u="none" strike="noStrike" baseline="0" dirty="0">
                <a:solidFill>
                  <a:srgbClr val="000000"/>
                </a:solidFill>
                <a:latin typeface="Montserrat" panose="00000500000000000000" pitchFamily="2" charset="0"/>
              </a:rPr>
            </a:br>
            <a:endParaRPr lang="nl-BE" sz="1100" b="0" i="0" u="none" strike="noStrike" baseline="0" dirty="0">
              <a:solidFill>
                <a:srgbClr val="000000"/>
              </a:solidFill>
              <a:latin typeface="Montserrat" panose="00000500000000000000" pitchFamily="2" charset="0"/>
            </a:endParaRPr>
          </a:p>
          <a:p>
            <a:r>
              <a:rPr lang="nl-NL" sz="1100" b="0" i="0" u="none" strike="noStrike" baseline="0" dirty="0">
                <a:solidFill>
                  <a:srgbClr val="000000"/>
                </a:solidFill>
                <a:latin typeface="Montserrat" panose="00000500000000000000" pitchFamily="2" charset="0"/>
              </a:rPr>
              <a:t>Ik kom jullie vandaag wat meer uitleg geven over de YOUCA Action Day. Want daar doen jullie op donderdag 17 oktober 2024 allemaal aan mee.</a:t>
            </a:r>
            <a:br>
              <a:rPr lang="nl-NL" sz="1100" b="0" i="0" u="none" strike="noStrike" baseline="0" dirty="0">
                <a:solidFill>
                  <a:srgbClr val="000000"/>
                </a:solidFill>
                <a:latin typeface="Montserrat" panose="00000500000000000000" pitchFamily="2" charset="0"/>
              </a:rPr>
            </a:br>
            <a:endParaRPr lang="nl-NL" sz="1100" b="0" i="0" u="none" strike="noStrike" baseline="0" dirty="0">
              <a:solidFill>
                <a:srgbClr val="000000"/>
              </a:solidFill>
              <a:latin typeface="Montserrat" panose="00000500000000000000" pitchFamily="2" charset="0"/>
            </a:endParaRPr>
          </a:p>
          <a:p>
            <a:r>
              <a:rPr lang="nl-NL" sz="1100" b="0" i="1" u="none" strike="noStrike" baseline="0" dirty="0">
                <a:solidFill>
                  <a:srgbClr val="000000"/>
                </a:solidFill>
                <a:latin typeface="Montserrat" panose="00000500000000000000" pitchFamily="2" charset="0"/>
              </a:rPr>
              <a:t>Wie heeft al eens van YOUCA of de YOUCA Action Day gehoord? </a:t>
            </a:r>
            <a:endParaRPr lang="nl-NL" sz="1100" b="0" i="0" u="none" strike="noStrike" baseline="0" dirty="0">
              <a:solidFill>
                <a:srgbClr val="000000"/>
              </a:solidFill>
              <a:latin typeface="Montserrat" panose="00000500000000000000" pitchFamily="2" charset="0"/>
            </a:endParaRP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910905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B137CC6D-6830-489F-BCC0-AE4D5EBAFFDD}" type="slidenum">
              <a:rPr lang="nl-BE" smtClean="0"/>
              <a:t>13</a:t>
            </a:fld>
            <a:endParaRPr lang="nl-BE"/>
          </a:p>
        </p:txBody>
      </p:sp>
    </p:spTree>
    <p:extLst>
      <p:ext uri="{BB962C8B-B14F-4D97-AF65-F5344CB8AC3E}">
        <p14:creationId xmlns:p14="http://schemas.microsoft.com/office/powerpoint/2010/main" val="828732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7763" y="514350"/>
            <a:ext cx="4562475" cy="2566988"/>
          </a:xfrm>
        </p:spPr>
      </p:sp>
      <p:sp>
        <p:nvSpPr>
          <p:cNvPr id="3" name="Tijdelijke aanduiding voor notities 2"/>
          <p:cNvSpPr>
            <a:spLocks noGrp="1"/>
          </p:cNvSpPr>
          <p:nvPr>
            <p:ph type="body" idx="1"/>
          </p:nvPr>
        </p:nvSpPr>
        <p:spPr>
          <a:xfrm>
            <a:off x="457200" y="3251200"/>
            <a:ext cx="6019800" cy="3081338"/>
          </a:xfrm>
        </p:spPr>
        <p:txBody>
          <a:bodyPr/>
          <a:lstStyle/>
          <a:p>
            <a:r>
              <a:rPr lang="nl-BE" sz="1100" b="0" i="1" u="none" strike="noStrike" baseline="0" dirty="0">
                <a:solidFill>
                  <a:srgbClr val="000000"/>
                </a:solidFill>
                <a:latin typeface="Montserrat" panose="00000500000000000000" pitchFamily="2" charset="0"/>
              </a:rPr>
              <a:t>(1 min)</a:t>
            </a:r>
          </a:p>
          <a:p>
            <a:endParaRPr lang="nl-BE" sz="1100" b="0" i="0" u="none" strike="noStrike" baseline="0" dirty="0">
              <a:solidFill>
                <a:srgbClr val="000000"/>
              </a:solidFill>
              <a:latin typeface="Montserrat" panose="00000500000000000000" pitchFamily="2" charset="0"/>
            </a:endParaRPr>
          </a:p>
          <a:p>
            <a:r>
              <a:rPr lang="nl-BE" sz="1100" b="0" i="0" u="none" strike="noStrike" baseline="0" dirty="0">
                <a:solidFill>
                  <a:srgbClr val="000000"/>
                </a:solidFill>
                <a:latin typeface="Montserrat" panose="00000500000000000000" pitchFamily="2" charset="0"/>
              </a:rPr>
              <a:t>Wat is nu die YOUCA Action Day? Simpel:</a:t>
            </a:r>
          </a:p>
          <a:p>
            <a:endParaRPr lang="nl-BE" sz="1100" b="0" i="0" u="none" strike="noStrike" baseline="0" dirty="0">
              <a:solidFill>
                <a:srgbClr val="000000"/>
              </a:solidFill>
              <a:latin typeface="Montserrat" panose="00000500000000000000" pitchFamily="2" charset="0"/>
            </a:endParaRPr>
          </a:p>
          <a:p>
            <a:r>
              <a:rPr lang="nl-NL" sz="1100" b="0" i="0" u="none" strike="noStrike" baseline="0" dirty="0">
                <a:solidFill>
                  <a:srgbClr val="000000"/>
                </a:solidFill>
                <a:latin typeface="Montserrat" panose="00000500000000000000" pitchFamily="2" charset="0"/>
              </a:rPr>
              <a:t>De YOUCA Action Day gaat door op donderdag 17 oktober. Dat is een donderdag waarop jullie niet naar school moeten gaan, maar wel ergens gaan werken. En jullie verdienen die dag ook een loon, 60 euro.</a:t>
            </a:r>
          </a:p>
          <a:p>
            <a:endParaRPr lang="nl-NL" sz="1100" b="0" i="0" u="none" strike="noStrike" baseline="0" dirty="0">
              <a:solidFill>
                <a:srgbClr val="000000"/>
              </a:solidFill>
              <a:latin typeface="Montserrat" panose="00000500000000000000" pitchFamily="2" charset="0"/>
            </a:endParaRPr>
          </a:p>
          <a:p>
            <a:r>
              <a:rPr lang="nl-NL" sz="1100" b="0" i="0" u="none" strike="noStrike" baseline="0" dirty="0">
                <a:solidFill>
                  <a:srgbClr val="000000"/>
                </a:solidFill>
                <a:latin typeface="Montserrat" panose="00000500000000000000" pitchFamily="2" charset="0"/>
              </a:rPr>
              <a:t>Maar dat geld gaat niet zomaar in jullie eigen zak. Jullie loon wordt samen met het loon van zo’n 15.000 andere leerlingen die meedoen aan de YOUCA Action Day op één grote hoop gegooid. En dat geld gaat naar sterke jongerenprojecten in Burundi, Gaza én in België, die strijden voor een samenleving vrij van seksueel geweld. Hoe zij dit doen, vertel ik straks. Maar eerst wil ik wat meer vertellen over YOUCA, de organisatie die de YOUCA Action Day organiseert! </a:t>
            </a:r>
          </a:p>
        </p:txBody>
      </p:sp>
      <p:sp>
        <p:nvSpPr>
          <p:cNvPr id="4" name="Tijdelijke aanduiding voor dianumm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04315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75590" marR="1101090" indent="15240">
              <a:lnSpc>
                <a:spcPct val="110000"/>
              </a:lnSpc>
              <a:spcBef>
                <a:spcPts val="1015"/>
              </a:spcBef>
              <a:spcAft>
                <a:spcPts val="0"/>
              </a:spcAft>
            </a:pPr>
            <a:r>
              <a:rPr lang="nl-BE" sz="1800" dirty="0">
                <a:solidFill>
                  <a:srgbClr val="000000"/>
                </a:solidFill>
                <a:effectLst/>
                <a:latin typeface="Calibri" panose="020F0502020204030204" pitchFamily="34" charset="0"/>
                <a:ea typeface="Calibri" panose="020F0502020204030204" pitchFamily="34" charset="0"/>
              </a:rPr>
              <a:t>Stap 1 – registreer je op de </a:t>
            </a:r>
            <a:r>
              <a:rPr lang="nl-BE" sz="1800" dirty="0" err="1">
                <a:solidFill>
                  <a:srgbClr val="000000"/>
                </a:solidFill>
                <a:effectLst/>
                <a:latin typeface="Calibri" panose="020F0502020204030204" pitchFamily="34" charset="0"/>
                <a:ea typeface="Calibri" panose="020F0502020204030204" pitchFamily="34" charset="0"/>
              </a:rPr>
              <a:t>jobbank</a:t>
            </a:r>
            <a:r>
              <a:rPr lang="nl-BE" sz="1800" dirty="0">
                <a:solidFill>
                  <a:srgbClr val="000000"/>
                </a:solidFill>
                <a:effectLst/>
                <a:latin typeface="Calibri" panose="020F0502020204030204" pitchFamily="34" charset="0"/>
                <a:ea typeface="Calibri" panose="020F0502020204030204" pitchFamily="34" charset="0"/>
              </a:rPr>
              <a:t> van YOUCA</a:t>
            </a:r>
          </a:p>
          <a:p>
            <a:pPr marL="275590" marR="1101090" indent="15240">
              <a:lnSpc>
                <a:spcPct val="110000"/>
              </a:lnSpc>
              <a:spcBef>
                <a:spcPts val="1015"/>
              </a:spcBef>
              <a:spcAft>
                <a:spcPts val="0"/>
              </a:spcAft>
            </a:pPr>
            <a:endParaRPr lang="nl-BE" sz="1800" dirty="0">
              <a:solidFill>
                <a:srgbClr val="000000"/>
              </a:solidFill>
              <a:effectLst/>
              <a:latin typeface="Calibri" panose="020F0502020204030204" pitchFamily="34" charset="0"/>
              <a:ea typeface="Calibri" panose="020F0502020204030204" pitchFamily="34" charset="0"/>
            </a:endParaRPr>
          </a:p>
          <a:p>
            <a:pPr marL="275590" marR="1101090" indent="15240">
              <a:lnSpc>
                <a:spcPct val="110000"/>
              </a:lnSpc>
              <a:spcBef>
                <a:spcPts val="1015"/>
              </a:spcBef>
              <a:spcAft>
                <a:spcPts val="0"/>
              </a:spcAft>
            </a:pPr>
            <a:r>
              <a:rPr lang="nl-BE" sz="1800" dirty="0">
                <a:solidFill>
                  <a:srgbClr val="000000"/>
                </a:solidFill>
                <a:effectLst/>
                <a:latin typeface="Calibri" panose="020F0502020204030204" pitchFamily="34" charset="0"/>
                <a:ea typeface="Calibri" panose="020F0502020204030204" pitchFamily="34" charset="0"/>
              </a:rPr>
              <a:t>Heb je nog geen account? Surf naar </a:t>
            </a:r>
            <a:r>
              <a:rPr lang="nl-BE" sz="1800" u="sng" dirty="0">
                <a:solidFill>
                  <a:srgbClr val="0563C1"/>
                </a:solidFill>
                <a:effectLst/>
                <a:latin typeface="Calibri" panose="020F0502020204030204" pitchFamily="34" charset="0"/>
                <a:ea typeface="Calibri" panose="020F0502020204030204" pitchFamily="34" charset="0"/>
              </a:rPr>
              <a:t>https://jobbank.youca.be </a:t>
            </a:r>
            <a:r>
              <a:rPr lang="nl-BE" sz="1800" dirty="0">
                <a:solidFill>
                  <a:srgbClr val="000000"/>
                </a:solidFill>
                <a:effectLst/>
                <a:latin typeface="Calibri" panose="020F0502020204030204" pitchFamily="34" charset="0"/>
                <a:ea typeface="Calibri" panose="020F0502020204030204" pitchFamily="34" charset="0"/>
              </a:rPr>
              <a:t>en klik op ‘</a:t>
            </a:r>
            <a:r>
              <a:rPr lang="nl-BE" sz="1800" b="1" dirty="0">
                <a:solidFill>
                  <a:srgbClr val="000000"/>
                </a:solidFill>
                <a:effectLst/>
                <a:latin typeface="Calibri" panose="020F0502020204030204" pitchFamily="34" charset="0"/>
                <a:ea typeface="Calibri" panose="020F0502020204030204" pitchFamily="34" charset="0"/>
              </a:rPr>
              <a:t>registreer als  jongere</a:t>
            </a:r>
            <a:r>
              <a:rPr lang="nl-BE" sz="1800" dirty="0">
                <a:solidFill>
                  <a:srgbClr val="000000"/>
                </a:solidFill>
                <a:effectLst/>
                <a:latin typeface="Calibri" panose="020F0502020204030204" pitchFamily="34" charset="0"/>
                <a:ea typeface="Calibri" panose="020F0502020204030204" pitchFamily="34" charset="0"/>
              </a:rPr>
              <a:t>’. </a:t>
            </a:r>
            <a:endParaRPr lang="nl-BE" sz="1800" dirty="0">
              <a:effectLst/>
              <a:latin typeface="Arial" panose="020B0604020202020204" pitchFamily="34" charset="0"/>
              <a:ea typeface="Arial" panose="020B0604020202020204" pitchFamily="34" charset="0"/>
            </a:endParaRPr>
          </a:p>
          <a:p>
            <a:pPr marL="275590" marR="1101090" indent="15240">
              <a:lnSpc>
                <a:spcPct val="110000"/>
              </a:lnSpc>
              <a:spcBef>
                <a:spcPts val="1015"/>
              </a:spcBef>
              <a:spcAft>
                <a:spcPts val="0"/>
              </a:spcAft>
            </a:pPr>
            <a:r>
              <a:rPr lang="nl-BE" sz="1800" dirty="0">
                <a:solidFill>
                  <a:srgbClr val="000000"/>
                </a:solidFill>
                <a:effectLst/>
                <a:latin typeface="Calibri" panose="020F0502020204030204" pitchFamily="34" charset="0"/>
                <a:ea typeface="Calibri" panose="020F0502020204030204" pitchFamily="34" charset="0"/>
              </a:rPr>
              <a:t>Heb je wel al een account? Klik dan op ‘</a:t>
            </a:r>
            <a:r>
              <a:rPr lang="nl-BE" sz="1800" b="1" dirty="0">
                <a:solidFill>
                  <a:srgbClr val="000000"/>
                </a:solidFill>
                <a:effectLst/>
                <a:latin typeface="Calibri" panose="020F0502020204030204" pitchFamily="34" charset="0"/>
                <a:ea typeface="Calibri" panose="020F0502020204030204" pitchFamily="34" charset="0"/>
              </a:rPr>
              <a:t>Al een account? Meld je hier aan!</a:t>
            </a:r>
            <a:r>
              <a:rPr lang="nl-BE" sz="1800" b="0" dirty="0">
                <a:solidFill>
                  <a:srgbClr val="000000"/>
                </a:solidFill>
                <a:effectLst/>
                <a:latin typeface="Calibri" panose="020F0502020204030204" pitchFamily="34" charset="0"/>
                <a:ea typeface="Calibri" panose="020F0502020204030204" pitchFamily="34" charset="0"/>
              </a:rPr>
              <a:t>’.</a:t>
            </a:r>
          </a:p>
          <a:p>
            <a:pPr marL="275590" marR="1101090" indent="15240">
              <a:lnSpc>
                <a:spcPct val="110000"/>
              </a:lnSpc>
              <a:spcBef>
                <a:spcPts val="1015"/>
              </a:spcBef>
              <a:spcAft>
                <a:spcPts val="0"/>
              </a:spcAft>
            </a:pPr>
            <a:endParaRPr lang="nl-BE" sz="1800" b="1" dirty="0">
              <a:solidFill>
                <a:srgbClr val="000000"/>
              </a:solidFill>
              <a:effectLst/>
              <a:latin typeface="Calibri" panose="020F0502020204030204" pitchFamily="34" charset="0"/>
              <a:ea typeface="Calibri" panose="020F0502020204030204" pitchFamily="34" charset="0"/>
            </a:endParaRPr>
          </a:p>
          <a:p>
            <a:pPr marL="275590" marR="1101090" indent="15240">
              <a:lnSpc>
                <a:spcPct val="110000"/>
              </a:lnSpc>
              <a:spcBef>
                <a:spcPts val="1015"/>
              </a:spcBef>
              <a:spcAft>
                <a:spcPts val="0"/>
              </a:spcAft>
            </a:pPr>
            <a:r>
              <a:rPr lang="nl-BE" sz="1800" dirty="0">
                <a:solidFill>
                  <a:srgbClr val="000000"/>
                </a:solidFill>
                <a:effectLst/>
                <a:latin typeface="Calibri" panose="020F0502020204030204" pitchFamily="34" charset="0"/>
                <a:ea typeface="Calibri" panose="020F0502020204030204" pitchFamily="34" charset="0"/>
              </a:rPr>
              <a:t>Als je klikt op </a:t>
            </a:r>
            <a:r>
              <a:rPr lang="nl-BE" sz="1800" b="1" dirty="0">
                <a:solidFill>
                  <a:srgbClr val="000000"/>
                </a:solidFill>
                <a:effectLst/>
                <a:latin typeface="Calibri" panose="020F0502020204030204" pitchFamily="34" charset="0"/>
                <a:ea typeface="Calibri" panose="020F0502020204030204" pitchFamily="34" charset="0"/>
              </a:rPr>
              <a:t>‘registreer als jongere’ </a:t>
            </a:r>
            <a:r>
              <a:rPr lang="nl-BE" sz="1800" dirty="0">
                <a:solidFill>
                  <a:srgbClr val="000000"/>
                </a:solidFill>
                <a:effectLst/>
                <a:latin typeface="Calibri" panose="020F0502020204030204" pitchFamily="34" charset="0"/>
                <a:ea typeface="Calibri" panose="020F0502020204030204" pitchFamily="34" charset="0"/>
              </a:rPr>
              <a:t>kom je op bovenstaande pagina terecht. Vul je  persoonlijke info aan (jongeren die niet in België wonen, kunnen bij ‘stad’ de stad/gemeente  van de school invullen).</a:t>
            </a:r>
          </a:p>
          <a:p>
            <a:pPr marL="275590" marR="1101090" indent="15240">
              <a:lnSpc>
                <a:spcPct val="110000"/>
              </a:lnSpc>
              <a:spcBef>
                <a:spcPts val="1015"/>
              </a:spcBef>
              <a:spcAft>
                <a:spcPts val="0"/>
              </a:spcAft>
            </a:pPr>
            <a:r>
              <a:rPr lang="nl-BE" sz="1800" dirty="0">
                <a:solidFill>
                  <a:srgbClr val="000000"/>
                </a:solidFill>
                <a:effectLst/>
                <a:latin typeface="Calibri" panose="020F0502020204030204" pitchFamily="34" charset="0"/>
                <a:ea typeface="Calibri" panose="020F0502020204030204" pitchFamily="34" charset="0"/>
              </a:rPr>
              <a:t>Belangrijk! Meld je aan met je persoonlijk mailadres van school!</a:t>
            </a:r>
          </a:p>
          <a:p>
            <a:pPr marL="275590" marR="1101090" indent="15240">
              <a:lnSpc>
                <a:spcPct val="110000"/>
              </a:lnSpc>
              <a:spcBef>
                <a:spcPts val="1015"/>
              </a:spcBef>
              <a:spcAft>
                <a:spcPts val="0"/>
              </a:spcAft>
            </a:pPr>
            <a:endParaRPr lang="nl-BE" sz="1800" dirty="0">
              <a:solidFill>
                <a:srgbClr val="000000"/>
              </a:solidFill>
              <a:effectLst/>
              <a:latin typeface="Calibri" panose="020F0502020204030204" pitchFamily="34" charset="0"/>
              <a:ea typeface="Calibri" panose="020F0502020204030204" pitchFamily="34" charset="0"/>
            </a:endParaRPr>
          </a:p>
          <a:p>
            <a:pPr marL="275590" marR="1101090" lvl="0" indent="15240" algn="l" defTabSz="914400" rtl="0" eaLnBrk="1" fontAlgn="auto" latinLnBrk="0" hangingPunct="1">
              <a:lnSpc>
                <a:spcPct val="110000"/>
              </a:lnSpc>
              <a:spcBef>
                <a:spcPts val="1015"/>
              </a:spcBef>
              <a:spcAft>
                <a:spcPts val="0"/>
              </a:spcAft>
              <a:buClrTx/>
              <a:buSzTx/>
              <a:buFontTx/>
              <a:buNone/>
              <a:tabLst/>
              <a:defRPr/>
            </a:pPr>
            <a:r>
              <a:rPr lang="nl-BE" sz="1800" b="1" dirty="0">
                <a:solidFill>
                  <a:srgbClr val="000000"/>
                </a:solidFill>
                <a:effectLst/>
                <a:latin typeface="Calibri" panose="020F0502020204030204" pitchFamily="34" charset="0"/>
                <a:ea typeface="Calibri" panose="020F0502020204030204" pitchFamily="34" charset="0"/>
              </a:rPr>
              <a:t>TIP! </a:t>
            </a:r>
            <a:r>
              <a:rPr lang="nl-BE" sz="1800" dirty="0">
                <a:solidFill>
                  <a:srgbClr val="000000"/>
                </a:solidFill>
                <a:effectLst/>
                <a:latin typeface="Calibri" panose="020F0502020204030204" pitchFamily="34" charset="0"/>
                <a:ea typeface="Calibri" panose="020F0502020204030204" pitchFamily="34" charset="0"/>
              </a:rPr>
              <a:t>Voeg een </a:t>
            </a:r>
            <a:r>
              <a:rPr lang="nl-BE" sz="1800" b="1" dirty="0">
                <a:solidFill>
                  <a:srgbClr val="000000"/>
                </a:solidFill>
                <a:effectLst/>
                <a:latin typeface="Calibri" panose="020F0502020204030204" pitchFamily="34" charset="0"/>
                <a:ea typeface="Calibri" panose="020F0502020204030204" pitchFamily="34" charset="0"/>
              </a:rPr>
              <a:t>foto </a:t>
            </a:r>
            <a:r>
              <a:rPr lang="nl-BE" sz="1800" dirty="0">
                <a:solidFill>
                  <a:srgbClr val="000000"/>
                </a:solidFill>
                <a:effectLst/>
                <a:latin typeface="Calibri" panose="020F0502020204030204" pitchFamily="34" charset="0"/>
                <a:ea typeface="Calibri" panose="020F0502020204030204" pitchFamily="34" charset="0"/>
              </a:rPr>
              <a:t>en </a:t>
            </a:r>
            <a:r>
              <a:rPr lang="nl-BE" sz="1800" b="1" dirty="0">
                <a:solidFill>
                  <a:srgbClr val="000000"/>
                </a:solidFill>
                <a:effectLst/>
                <a:latin typeface="Calibri" panose="020F0502020204030204" pitchFamily="34" charset="0"/>
                <a:ea typeface="Calibri" panose="020F0502020204030204" pitchFamily="34" charset="0"/>
              </a:rPr>
              <a:t>CV </a:t>
            </a:r>
            <a:r>
              <a:rPr lang="nl-BE" sz="1800" dirty="0">
                <a:solidFill>
                  <a:srgbClr val="000000"/>
                </a:solidFill>
                <a:effectLst/>
                <a:latin typeface="Calibri" panose="020F0502020204030204" pitchFamily="34" charset="0"/>
                <a:ea typeface="Calibri" panose="020F0502020204030204" pitchFamily="34" charset="0"/>
              </a:rPr>
              <a:t>toe aan je profiel. Dit is geen verplichting, maar zo maak je wel  veel meer kans op een job! (dit kan je later ook nog doen) </a:t>
            </a:r>
            <a:endParaRPr lang="nl-BE" sz="1800" dirty="0">
              <a:effectLst/>
              <a:latin typeface="Arial" panose="020B0604020202020204" pitchFamily="34" charset="0"/>
              <a:ea typeface="Arial" panose="020B0604020202020204" pitchFamily="34" charset="0"/>
            </a:endParaRPr>
          </a:p>
          <a:p>
            <a:pPr marL="275590" marR="1101090" indent="15240">
              <a:lnSpc>
                <a:spcPct val="110000"/>
              </a:lnSpc>
              <a:spcBef>
                <a:spcPts val="1015"/>
              </a:spcBef>
              <a:spcAft>
                <a:spcPts val="0"/>
              </a:spcAft>
            </a:pPr>
            <a:endParaRPr lang="nl-BE" sz="1800" dirty="0">
              <a:solidFill>
                <a:srgbClr val="000000"/>
              </a:solidFill>
              <a:effectLst/>
              <a:latin typeface="Calibri" panose="020F0502020204030204" pitchFamily="34" charset="0"/>
              <a:ea typeface="Calibri" panose="020F0502020204030204" pitchFamily="34" charset="0"/>
            </a:endParaRPr>
          </a:p>
          <a:p>
            <a:pPr marL="275590" marR="1101090" indent="15240">
              <a:lnSpc>
                <a:spcPct val="110000"/>
              </a:lnSpc>
              <a:spcBef>
                <a:spcPts val="1015"/>
              </a:spcBef>
              <a:spcAft>
                <a:spcPts val="0"/>
              </a:spcAft>
            </a:pPr>
            <a:endParaRPr lang="nl-BE" sz="1800" b="0" dirty="0">
              <a:solidFill>
                <a:srgbClr val="000000"/>
              </a:solidFill>
              <a:effectLst/>
              <a:latin typeface="Calibri" panose="020F0502020204030204" pitchFamily="34" charset="0"/>
              <a:ea typeface="Calibri" panose="020F0502020204030204" pitchFamily="34" charset="0"/>
            </a:endParaRPr>
          </a:p>
          <a:p>
            <a:pPr marL="275590" marR="1101090" indent="15240">
              <a:lnSpc>
                <a:spcPct val="110000"/>
              </a:lnSpc>
              <a:spcBef>
                <a:spcPts val="1015"/>
              </a:spcBef>
              <a:spcAft>
                <a:spcPts val="0"/>
              </a:spcAft>
            </a:pPr>
            <a:endParaRPr lang="nl-BE" sz="1800" b="0" dirty="0">
              <a:solidFill>
                <a:schemeClr val="tx1"/>
              </a:solidFill>
              <a:effectLst/>
              <a:latin typeface="Arial" panose="020B0604020202020204" pitchFamily="34" charset="0"/>
              <a:ea typeface="Calibri" panose="020F0502020204030204" pitchFamily="34" charset="0"/>
            </a:endParaRPr>
          </a:p>
          <a:p>
            <a:pPr marL="275590" marR="1101090" indent="15240">
              <a:lnSpc>
                <a:spcPct val="110000"/>
              </a:lnSpc>
              <a:spcBef>
                <a:spcPts val="1015"/>
              </a:spcBef>
              <a:spcAft>
                <a:spcPts val="0"/>
              </a:spcAft>
            </a:pPr>
            <a:endParaRPr lang="nl-BE" sz="1800" b="0" dirty="0">
              <a:solidFill>
                <a:schemeClr val="tx1"/>
              </a:solidFill>
              <a:effectLst/>
              <a:latin typeface="Arial" panose="020B0604020202020204" pitchFamily="34" charset="0"/>
              <a:ea typeface="Calibri" panose="020F0502020204030204" pitchFamily="34" charset="0"/>
            </a:endParaRPr>
          </a:p>
          <a:p>
            <a:pPr marL="275590" marR="1101090" lvl="0" indent="15240">
              <a:lnSpc>
                <a:spcPct val="110000"/>
              </a:lnSpc>
              <a:spcBef>
                <a:spcPts val="1015"/>
              </a:spcBef>
              <a:spcAft>
                <a:spcPts val="0"/>
              </a:spcAft>
            </a:pPr>
            <a:endParaRPr lang="nl-BE" sz="1800" b="0" dirty="0">
              <a:solidFill>
                <a:schemeClr val="tx1"/>
              </a:solidFill>
              <a:effectLst/>
              <a:latin typeface="Arial" panose="020B0604020202020204" pitchFamily="34" charset="0"/>
              <a:ea typeface="Calibri" panose="020F0502020204030204" pitchFamily="34" charset="0"/>
            </a:endParaRPr>
          </a:p>
          <a:p>
            <a:pPr marL="275590" marR="1101090" indent="15240">
              <a:lnSpc>
                <a:spcPct val="110000"/>
              </a:lnSpc>
              <a:spcBef>
                <a:spcPts val="1015"/>
              </a:spcBef>
              <a:spcAft>
                <a:spcPts val="0"/>
              </a:spcAft>
            </a:pPr>
            <a:r>
              <a:rPr lang="nl-BE" sz="1800" b="1" dirty="0">
                <a:solidFill>
                  <a:srgbClr val="000000"/>
                </a:solidFill>
                <a:effectLst/>
                <a:latin typeface="Calibri" panose="020F0502020204030204" pitchFamily="34" charset="0"/>
                <a:ea typeface="Calibri" panose="020F0502020204030204" pitchFamily="34" charset="0"/>
              </a:rPr>
              <a:t> </a:t>
            </a:r>
            <a:endParaRPr lang="nl-BE" sz="1800" dirty="0">
              <a:effectLst/>
              <a:latin typeface="Arial" panose="020B0604020202020204" pitchFamily="34" charset="0"/>
              <a:ea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8A34AE7D-8030-4D05-8711-D14F13392C33}" type="slidenum">
              <a:rPr lang="nl-BE" smtClean="0"/>
              <a:t>3</a:t>
            </a:fld>
            <a:endParaRPr lang="nl-BE"/>
          </a:p>
        </p:txBody>
      </p:sp>
    </p:spTree>
    <p:extLst>
      <p:ext uri="{BB962C8B-B14F-4D97-AF65-F5344CB8AC3E}">
        <p14:creationId xmlns:p14="http://schemas.microsoft.com/office/powerpoint/2010/main" val="197254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75590" marR="697865" indent="15240">
              <a:lnSpc>
                <a:spcPct val="109000"/>
              </a:lnSpc>
              <a:spcAft>
                <a:spcPts val="0"/>
              </a:spcAft>
            </a:pPr>
            <a:r>
              <a:rPr lang="nl-BE" sz="1800" dirty="0">
                <a:solidFill>
                  <a:srgbClr val="000000"/>
                </a:solidFill>
                <a:effectLst/>
                <a:latin typeface="Calibri" panose="020F0502020204030204" pitchFamily="34" charset="0"/>
                <a:ea typeface="Calibri" panose="020F0502020204030204" pitchFamily="34" charset="0"/>
              </a:rPr>
              <a:t>Kies jouw </a:t>
            </a:r>
            <a:r>
              <a:rPr lang="nl-BE" sz="1800" b="1" dirty="0">
                <a:solidFill>
                  <a:srgbClr val="000000"/>
                </a:solidFill>
                <a:effectLst/>
                <a:latin typeface="Calibri" panose="020F0502020204030204" pitchFamily="34" charset="0"/>
                <a:ea typeface="Calibri" panose="020F0502020204030204" pitchFamily="34" charset="0"/>
              </a:rPr>
              <a:t>school </a:t>
            </a:r>
            <a:r>
              <a:rPr lang="nl-BE" sz="1800" dirty="0">
                <a:solidFill>
                  <a:srgbClr val="000000"/>
                </a:solidFill>
                <a:effectLst/>
                <a:latin typeface="Calibri" panose="020F0502020204030204" pitchFamily="34" charset="0"/>
                <a:ea typeface="Calibri" panose="020F0502020204030204" pitchFamily="34" charset="0"/>
              </a:rPr>
              <a:t>en </a:t>
            </a:r>
            <a:r>
              <a:rPr lang="nl-BE" sz="1800" b="1" dirty="0">
                <a:solidFill>
                  <a:srgbClr val="000000"/>
                </a:solidFill>
                <a:effectLst/>
                <a:latin typeface="Calibri" panose="020F0502020204030204" pitchFamily="34" charset="0"/>
                <a:ea typeface="Calibri" panose="020F0502020204030204" pitchFamily="34" charset="0"/>
              </a:rPr>
              <a:t>klas </a:t>
            </a:r>
            <a:r>
              <a:rPr lang="nl-BE" sz="1800" dirty="0">
                <a:solidFill>
                  <a:srgbClr val="000000"/>
                </a:solidFill>
                <a:effectLst/>
                <a:latin typeface="Calibri" panose="020F0502020204030204" pitchFamily="34" charset="0"/>
                <a:ea typeface="Calibri" panose="020F0502020204030204" pitchFamily="34" charset="0"/>
              </a:rPr>
              <a:t>uit de lijst (als je de naam van de school begint te typen, dan komen  de opties tevoorschijn). Na de keuze van de school, komen de klassen tevoorschijn. </a:t>
            </a:r>
            <a:r>
              <a:rPr lang="nl-BE" sz="1800" b="1" dirty="0">
                <a:solidFill>
                  <a:srgbClr val="000000"/>
                </a:solidFill>
                <a:effectLst/>
                <a:latin typeface="Calibri" panose="020F0502020204030204" pitchFamily="34" charset="0"/>
                <a:ea typeface="Calibri" panose="020F0502020204030204" pitchFamily="34" charset="0"/>
              </a:rPr>
              <a:t>Staat  jouw klas er niet tussen</a:t>
            </a:r>
            <a:r>
              <a:rPr lang="nl-BE" sz="1800" dirty="0">
                <a:solidFill>
                  <a:srgbClr val="000000"/>
                </a:solidFill>
                <a:effectLst/>
                <a:latin typeface="Calibri" panose="020F0502020204030204" pitchFamily="34" charset="0"/>
                <a:ea typeface="Calibri" panose="020F0502020204030204" pitchFamily="34" charset="0"/>
              </a:rPr>
              <a:t>, duid je dit niet aan, maar meld je dit aan de verantwoordelijke leerkracht. De leerkracht  moet dan eerst via zijn/haar profiel jouw klas toevoegen. </a:t>
            </a:r>
            <a:endParaRPr lang="nl-BE" sz="1800" dirty="0">
              <a:solidFill>
                <a:schemeClr val="tx1"/>
              </a:solidFill>
              <a:effectLst/>
              <a:latin typeface="Arial" panose="020B0604020202020204" pitchFamily="34" charset="0"/>
              <a:ea typeface="Calibri" panose="020F0502020204030204" pitchFamily="34" charset="0"/>
            </a:endParaRPr>
          </a:p>
          <a:p>
            <a:pPr marL="275590" marR="697865" indent="15240">
              <a:lnSpc>
                <a:spcPct val="109000"/>
              </a:lnSpc>
              <a:spcAft>
                <a:spcPts val="0"/>
              </a:spcAft>
            </a:pPr>
            <a:r>
              <a:rPr lang="nl-BE" sz="1800" dirty="0">
                <a:solidFill>
                  <a:srgbClr val="000000"/>
                </a:solidFill>
                <a:effectLst/>
                <a:latin typeface="Calibri" panose="020F0502020204030204" pitchFamily="34" charset="0"/>
                <a:ea typeface="Calibri" panose="020F0502020204030204" pitchFamily="34" charset="0"/>
              </a:rPr>
              <a:t>Kies een sterk </a:t>
            </a:r>
            <a:r>
              <a:rPr lang="nl-BE" sz="1800" b="1" dirty="0">
                <a:solidFill>
                  <a:srgbClr val="000000"/>
                </a:solidFill>
                <a:effectLst/>
                <a:latin typeface="Calibri" panose="020F0502020204030204" pitchFamily="34" charset="0"/>
                <a:ea typeface="Calibri" panose="020F0502020204030204" pitchFamily="34" charset="0"/>
              </a:rPr>
              <a:t>wachtwoord</a:t>
            </a:r>
            <a:r>
              <a:rPr lang="nl-BE" sz="1800" dirty="0">
                <a:solidFill>
                  <a:srgbClr val="000000"/>
                </a:solidFill>
                <a:effectLst/>
                <a:latin typeface="Calibri" panose="020F0502020204030204" pitchFamily="34" charset="0"/>
                <a:ea typeface="Calibri" panose="020F0502020204030204" pitchFamily="34" charset="0"/>
              </a:rPr>
              <a:t>. </a:t>
            </a:r>
            <a:endParaRPr lang="nl-BE" sz="1800" dirty="0">
              <a:effectLst/>
              <a:latin typeface="Arial" panose="020B0604020202020204" pitchFamily="34" charset="0"/>
              <a:ea typeface="Arial" panose="020B0604020202020204" pitchFamily="34" charset="0"/>
            </a:endParaRPr>
          </a:p>
          <a:p>
            <a:r>
              <a:rPr lang="nl-BE" sz="1800" dirty="0">
                <a:solidFill>
                  <a:srgbClr val="000000"/>
                </a:solidFill>
                <a:effectLst/>
                <a:latin typeface="Calibri" panose="020F0502020204030204" pitchFamily="34" charset="0"/>
                <a:ea typeface="Calibri" panose="020F0502020204030204" pitchFamily="34" charset="0"/>
              </a:rPr>
              <a:t>	</a:t>
            </a:r>
          </a:p>
          <a:p>
            <a:r>
              <a:rPr lang="nl-BE" sz="1800" dirty="0">
                <a:solidFill>
                  <a:srgbClr val="000000"/>
                </a:solidFill>
                <a:effectLst/>
                <a:latin typeface="Calibri" panose="020F0502020204030204" pitchFamily="34" charset="0"/>
                <a:ea typeface="Calibri" panose="020F0502020204030204" pitchFamily="34" charset="0"/>
              </a:rPr>
              <a:t>Vergeet niet om aan te duiden dat je ‘</a:t>
            </a:r>
            <a:r>
              <a:rPr lang="nl-BE" sz="1800" b="1" dirty="0">
                <a:solidFill>
                  <a:srgbClr val="000000"/>
                </a:solidFill>
                <a:effectLst/>
                <a:latin typeface="Calibri" panose="020F0502020204030204" pitchFamily="34" charset="0"/>
                <a:ea typeface="Calibri" panose="020F0502020204030204" pitchFamily="34" charset="0"/>
              </a:rPr>
              <a:t>akkoord gaat met de privacy voorwaarden</a:t>
            </a:r>
            <a:r>
              <a:rPr lang="nl-BE" sz="1800" dirty="0">
                <a:solidFill>
                  <a:srgbClr val="000000"/>
                </a:solidFill>
                <a:effectLst/>
                <a:latin typeface="Calibri" panose="020F0502020204030204" pitchFamily="34" charset="0"/>
                <a:ea typeface="Calibri" panose="020F0502020204030204" pitchFamily="34" charset="0"/>
              </a:rPr>
              <a:t>’ </a:t>
            </a:r>
          </a:p>
          <a:p>
            <a:endParaRPr lang="nl-BE" sz="1800" dirty="0">
              <a:solidFill>
                <a:srgbClr val="000000"/>
              </a:solidFill>
              <a:effectLst/>
              <a:latin typeface="Calibri" panose="020F0502020204030204" pitchFamily="34" charset="0"/>
            </a:endParaRPr>
          </a:p>
          <a:p>
            <a:r>
              <a:rPr lang="nl-BE" sz="1800" dirty="0">
                <a:solidFill>
                  <a:srgbClr val="000000"/>
                </a:solidFill>
                <a:effectLst/>
                <a:latin typeface="Calibri" panose="020F0502020204030204" pitchFamily="34" charset="0"/>
              </a:rPr>
              <a:t>Als alles goed verlopen is, ontvang je nu een mail in je mailbox om je account op de </a:t>
            </a:r>
            <a:r>
              <a:rPr lang="nl-BE" sz="1800" dirty="0" err="1">
                <a:solidFill>
                  <a:srgbClr val="000000"/>
                </a:solidFill>
                <a:effectLst/>
                <a:latin typeface="Calibri" panose="020F0502020204030204" pitchFamily="34" charset="0"/>
              </a:rPr>
              <a:t>jobbank</a:t>
            </a:r>
            <a:r>
              <a:rPr lang="nl-BE" sz="1800" dirty="0">
                <a:solidFill>
                  <a:srgbClr val="000000"/>
                </a:solidFill>
                <a:effectLst/>
                <a:latin typeface="Calibri" panose="020F0502020204030204" pitchFamily="34" charset="0"/>
              </a:rPr>
              <a:t> te activeren. Geen mail ontvangen? Controleer zeker je ongewenste mails. Nog niets gevonden? Controleer of je geen fout hebt getypt in het mailadres. Of maak een account aan met een ander mailadres.</a:t>
            </a:r>
            <a:endParaRPr lang="nl-BE" dirty="0"/>
          </a:p>
        </p:txBody>
      </p:sp>
      <p:sp>
        <p:nvSpPr>
          <p:cNvPr id="4" name="Tijdelijke aanduiding voor dianummer 3"/>
          <p:cNvSpPr>
            <a:spLocks noGrp="1"/>
          </p:cNvSpPr>
          <p:nvPr>
            <p:ph type="sldNum" sz="quarter" idx="5"/>
          </p:nvPr>
        </p:nvSpPr>
        <p:spPr/>
        <p:txBody>
          <a:bodyPr/>
          <a:lstStyle/>
          <a:p>
            <a:fld id="{8A34AE7D-8030-4D05-8711-D14F13392C33}" type="slidenum">
              <a:rPr lang="nl-BE" smtClean="0"/>
              <a:t>4</a:t>
            </a:fld>
            <a:endParaRPr lang="nl-BE"/>
          </a:p>
        </p:txBody>
      </p:sp>
    </p:spTree>
    <p:extLst>
      <p:ext uri="{BB962C8B-B14F-4D97-AF65-F5344CB8AC3E}">
        <p14:creationId xmlns:p14="http://schemas.microsoft.com/office/powerpoint/2010/main" val="111466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2 – Solliciteren voor een job-voor-één-dag</a:t>
            </a:r>
          </a:p>
          <a:p>
            <a:endParaRPr lang="nl-NL" dirty="0"/>
          </a:p>
          <a:p>
            <a:r>
              <a:rPr lang="nl-NL" dirty="0"/>
              <a:t>De </a:t>
            </a:r>
            <a:r>
              <a:rPr lang="nl-NL" dirty="0" err="1"/>
              <a:t>jobzoektocht</a:t>
            </a:r>
            <a:r>
              <a:rPr lang="nl-NL" dirty="0"/>
              <a:t> kan beginnen!</a:t>
            </a:r>
          </a:p>
          <a:p>
            <a:r>
              <a:rPr lang="nl-NL" dirty="0"/>
              <a:t>Er zijn drie manieren om aan een job te geraken.</a:t>
            </a:r>
          </a:p>
          <a:p>
            <a:pPr marL="228600" indent="-228600">
              <a:buAutoNum type="arabicParenR"/>
            </a:pPr>
            <a:r>
              <a:rPr lang="nl-NL" dirty="0"/>
              <a:t>Vraag rond in je netwerk.</a:t>
            </a:r>
          </a:p>
          <a:p>
            <a:pPr marL="228600" indent="-228600">
              <a:buAutoNum type="arabicParenR"/>
            </a:pPr>
            <a:r>
              <a:rPr lang="nl-NL" dirty="0"/>
              <a:t>Spreek werkgevers aan.</a:t>
            </a:r>
          </a:p>
          <a:p>
            <a:pPr marL="228600" indent="-228600">
              <a:buAutoNum type="arabicParenR"/>
            </a:pPr>
            <a:r>
              <a:rPr lang="nl-NL" dirty="0"/>
              <a:t>Solliciteer op een openstaande vacature via de </a:t>
            </a:r>
            <a:r>
              <a:rPr lang="nl-NL" dirty="0" err="1"/>
              <a:t>jobbank</a:t>
            </a:r>
            <a:r>
              <a:rPr lang="nl-NL" dirty="0"/>
              <a:t>.</a:t>
            </a:r>
          </a:p>
          <a:p>
            <a:pPr marL="228600" indent="-228600">
              <a:buAutoNum type="arabicParenR"/>
            </a:pPr>
            <a:endParaRPr lang="nl-NL" dirty="0"/>
          </a:p>
          <a:p>
            <a:pPr marL="0" indent="0">
              <a:buNone/>
            </a:pPr>
            <a:r>
              <a:rPr lang="nl-NL" dirty="0"/>
              <a:t>Meer informatie en tips over hoe (spontaan) te solliciteren vind je op onze website https://youca.be/solliciteren</a:t>
            </a:r>
            <a:endParaRPr lang="nl-BE" dirty="0"/>
          </a:p>
        </p:txBody>
      </p:sp>
      <p:sp>
        <p:nvSpPr>
          <p:cNvPr id="4" name="Tijdelijke aanduiding voor dianummer 3"/>
          <p:cNvSpPr>
            <a:spLocks noGrp="1"/>
          </p:cNvSpPr>
          <p:nvPr>
            <p:ph type="sldNum" sz="quarter" idx="5"/>
          </p:nvPr>
        </p:nvSpPr>
        <p:spPr/>
        <p:txBody>
          <a:bodyPr/>
          <a:lstStyle/>
          <a:p>
            <a:fld id="{8A34AE7D-8030-4D05-8711-D14F13392C33}" type="slidenum">
              <a:rPr lang="nl-BE" smtClean="0"/>
              <a:t>5</a:t>
            </a:fld>
            <a:endParaRPr lang="nl-BE"/>
          </a:p>
        </p:txBody>
      </p:sp>
    </p:spTree>
    <p:extLst>
      <p:ext uri="{BB962C8B-B14F-4D97-AF65-F5344CB8AC3E}">
        <p14:creationId xmlns:p14="http://schemas.microsoft.com/office/powerpoint/2010/main" val="2976371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A2A2A"/>
                </a:solidFill>
                <a:effectLst/>
                <a:latin typeface="Open Sans" panose="020B0606030504020204" pitchFamily="34" charset="0"/>
              </a:rPr>
              <a:t>Stap 2: Solliciteer voor een job op de YOUCA Action Day door zelf op zoek te gaan naar mogelijke werkgevers.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2A2A2A"/>
                </a:solidFill>
                <a:effectLst/>
                <a:latin typeface="Open Sans" panose="020B0606030504020204" pitchFamily="34" charset="0"/>
              </a:rPr>
              <a:t>Leg uit wat de YOUCA Action Day precies is en waarom jij graag daar zou komen werken. Gebruik de </a:t>
            </a:r>
            <a:r>
              <a:rPr lang="nl-NL" b="1" i="0" dirty="0" err="1">
                <a:solidFill>
                  <a:srgbClr val="2A2A2A"/>
                </a:solidFill>
                <a:effectLst/>
                <a:latin typeface="Open Sans" panose="020B0606030504020204" pitchFamily="34" charset="0"/>
              </a:rPr>
              <a:t>jobflyer</a:t>
            </a:r>
            <a:r>
              <a:rPr lang="nl-NL" b="0" i="0" dirty="0">
                <a:solidFill>
                  <a:srgbClr val="2A2A2A"/>
                </a:solidFill>
                <a:effectLst/>
                <a:latin typeface="Open Sans" panose="020B0606030504020204" pitchFamily="34" charset="0"/>
              </a:rPr>
              <a:t>! Daar staat alle belangrijke informatie voor de werkgever op vermeld.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2A2A2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solidFill>
                  <a:srgbClr val="2A2A2A"/>
                </a:solidFill>
                <a:effectLst/>
                <a:latin typeface="Open Sans" panose="020B0606030504020204" pitchFamily="34" charset="0"/>
              </a:rPr>
              <a:t>OPGELET</a:t>
            </a:r>
            <a:r>
              <a:rPr lang="nl-NL" b="0" i="0" dirty="0">
                <a:solidFill>
                  <a:srgbClr val="2A2A2A"/>
                </a:solidFill>
                <a:effectLst/>
                <a:latin typeface="Open Sans" panose="020B0606030504020204" pitchFamily="34" charset="0"/>
              </a:rPr>
              <a:t>: Als je de </a:t>
            </a:r>
            <a:r>
              <a:rPr lang="nl-NL" b="0" i="0" dirty="0" err="1">
                <a:solidFill>
                  <a:srgbClr val="2A2A2A"/>
                </a:solidFill>
                <a:effectLst/>
                <a:latin typeface="Open Sans" panose="020B0606030504020204" pitchFamily="34" charset="0"/>
              </a:rPr>
              <a:t>jobflyer</a:t>
            </a:r>
            <a:r>
              <a:rPr lang="nl-NL" b="0" i="0" dirty="0">
                <a:solidFill>
                  <a:srgbClr val="2A2A2A"/>
                </a:solidFill>
                <a:effectLst/>
                <a:latin typeface="Open Sans" panose="020B0606030504020204" pitchFamily="34" charset="0"/>
              </a:rPr>
              <a:t> afdrukt, is het belangrijk dat je het </a:t>
            </a:r>
            <a:r>
              <a:rPr lang="nl-NL" b="1" i="0" dirty="0">
                <a:solidFill>
                  <a:srgbClr val="2A2A2A"/>
                </a:solidFill>
                <a:effectLst/>
                <a:latin typeface="Open Sans" panose="020B0606030504020204" pitchFamily="34" charset="0"/>
              </a:rPr>
              <a:t>dubbelzijdig afdrukt, met instelling: "omslaan langs korte zijde", </a:t>
            </a:r>
            <a:r>
              <a:rPr lang="nl-NL" b="0" i="0" dirty="0">
                <a:solidFill>
                  <a:srgbClr val="2A2A2A"/>
                </a:solidFill>
                <a:effectLst/>
                <a:latin typeface="Open Sans" panose="020B0606030504020204" pitchFamily="34" charset="0"/>
              </a:rPr>
              <a:t>zo kan je jouw deel bijhouden en het andere deel bij de werkgever achterlaten!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2A2A2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2A2A2A"/>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5"/>
          </p:nvPr>
        </p:nvSpPr>
        <p:spPr/>
        <p:txBody>
          <a:bodyPr/>
          <a:lstStyle/>
          <a:p>
            <a:fld id="{8A34AE7D-8030-4D05-8711-D14F13392C33}" type="slidenum">
              <a:rPr lang="nl-BE" smtClean="0"/>
              <a:t>6</a:t>
            </a:fld>
            <a:endParaRPr lang="nl-BE"/>
          </a:p>
        </p:txBody>
      </p:sp>
    </p:spTree>
    <p:extLst>
      <p:ext uri="{BB962C8B-B14F-4D97-AF65-F5344CB8AC3E}">
        <p14:creationId xmlns:p14="http://schemas.microsoft.com/office/powerpoint/2010/main" val="216158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2: Naast zelf op zoek te gaan naar een mogelijke werkgeer, kan je ook solliciteren op de openstaande vacatures op de </a:t>
            </a:r>
            <a:r>
              <a:rPr lang="nl-NL" dirty="0" err="1"/>
              <a:t>jobbank</a:t>
            </a:r>
            <a:r>
              <a:rPr lang="nl-NL" dirty="0"/>
              <a:t>. </a:t>
            </a:r>
          </a:p>
          <a:p>
            <a:r>
              <a:rPr lang="nl-NL" dirty="0"/>
              <a:t>Vind de vacatures die jou interesseren door via de zoekmachine te filteren.</a:t>
            </a:r>
          </a:p>
          <a:p>
            <a:r>
              <a:rPr lang="nl-NL" dirty="0"/>
              <a:t>Je kan filteren op regio en locatie. Bijvoorbeeld op de gemeente waar jij naar school gaat.</a:t>
            </a:r>
          </a:p>
          <a:p>
            <a:r>
              <a:rPr lang="nl-NL" dirty="0"/>
              <a:t>Je kan filteren door een trefwoord in te vullen. Wil je bijvoorbeeld graag aan de slag gaan als communicatiemedewerker? Vul communicatie in </a:t>
            </a:r>
            <a:r>
              <a:rPr lang="nl-NL" dirty="0" err="1"/>
              <a:t>in</a:t>
            </a:r>
            <a:r>
              <a:rPr lang="nl-NL" dirty="0"/>
              <a:t> bovenstaande balk en ontdek de beschikbare vacatures.</a:t>
            </a:r>
            <a:endParaRPr lang="nl-BE" dirty="0"/>
          </a:p>
        </p:txBody>
      </p:sp>
      <p:sp>
        <p:nvSpPr>
          <p:cNvPr id="4" name="Tijdelijke aanduiding voor dianummer 3"/>
          <p:cNvSpPr>
            <a:spLocks noGrp="1"/>
          </p:cNvSpPr>
          <p:nvPr>
            <p:ph type="sldNum" sz="quarter" idx="5"/>
          </p:nvPr>
        </p:nvSpPr>
        <p:spPr/>
        <p:txBody>
          <a:bodyPr/>
          <a:lstStyle/>
          <a:p>
            <a:fld id="{8A34AE7D-8030-4D05-8711-D14F13392C33}" type="slidenum">
              <a:rPr lang="nl-BE" smtClean="0"/>
              <a:t>7</a:t>
            </a:fld>
            <a:endParaRPr lang="nl-BE"/>
          </a:p>
        </p:txBody>
      </p:sp>
    </p:spTree>
    <p:extLst>
      <p:ext uri="{BB962C8B-B14F-4D97-AF65-F5344CB8AC3E}">
        <p14:creationId xmlns:p14="http://schemas.microsoft.com/office/powerpoint/2010/main" val="131917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2</a:t>
            </a:r>
          </a:p>
          <a:p>
            <a:endParaRPr lang="nl-NL" dirty="0"/>
          </a:p>
          <a:p>
            <a:r>
              <a:rPr lang="nl-NL" dirty="0"/>
              <a:t>Heb je een vacature gevonden die je aanspreekt? Dan kan het solliciteren beginnen!</a:t>
            </a:r>
          </a:p>
          <a:p>
            <a:r>
              <a:rPr lang="nl-NL" dirty="0"/>
              <a:t>Klik op de job en solliciteer door in bovenstaand kader je beknopte motivatiebrief te schrijven.</a:t>
            </a:r>
          </a:p>
          <a:p>
            <a:endParaRPr lang="nl-NL" dirty="0"/>
          </a:p>
          <a:p>
            <a:r>
              <a:rPr lang="nl-BE" sz="1200" b="1" dirty="0">
                <a:solidFill>
                  <a:srgbClr val="000000"/>
                </a:solidFill>
                <a:effectLst/>
                <a:latin typeface="Calibri" panose="020F0502020204030204" pitchFamily="34" charset="0"/>
                <a:ea typeface="Calibri" panose="020F0502020204030204" pitchFamily="34" charset="0"/>
              </a:rPr>
              <a:t>TIP! </a:t>
            </a:r>
            <a:r>
              <a:rPr lang="nl-BE" sz="1200" dirty="0">
                <a:solidFill>
                  <a:srgbClr val="000000"/>
                </a:solidFill>
                <a:effectLst/>
                <a:latin typeface="Calibri" panose="020F0502020204030204" pitchFamily="34" charset="0"/>
                <a:ea typeface="Calibri" panose="020F0502020204030204" pitchFamily="34" charset="0"/>
              </a:rPr>
              <a:t>Voeg een </a:t>
            </a:r>
            <a:r>
              <a:rPr lang="nl-BE" sz="1200" b="1" dirty="0">
                <a:solidFill>
                  <a:srgbClr val="000000"/>
                </a:solidFill>
                <a:effectLst/>
                <a:latin typeface="Calibri" panose="020F0502020204030204" pitchFamily="34" charset="0"/>
                <a:ea typeface="Calibri" panose="020F0502020204030204" pitchFamily="34" charset="0"/>
              </a:rPr>
              <a:t>foto </a:t>
            </a:r>
            <a:r>
              <a:rPr lang="nl-BE" sz="1200" dirty="0">
                <a:solidFill>
                  <a:srgbClr val="000000"/>
                </a:solidFill>
                <a:effectLst/>
                <a:latin typeface="Calibri" panose="020F0502020204030204" pitchFamily="34" charset="0"/>
                <a:ea typeface="Calibri" panose="020F0502020204030204" pitchFamily="34" charset="0"/>
              </a:rPr>
              <a:t>en </a:t>
            </a:r>
            <a:r>
              <a:rPr lang="nl-BE" sz="1200" b="1" dirty="0">
                <a:solidFill>
                  <a:srgbClr val="000000"/>
                </a:solidFill>
                <a:effectLst/>
                <a:latin typeface="Calibri" panose="020F0502020204030204" pitchFamily="34" charset="0"/>
                <a:ea typeface="Calibri" panose="020F0502020204030204" pitchFamily="34" charset="0"/>
              </a:rPr>
              <a:t>CV </a:t>
            </a:r>
            <a:r>
              <a:rPr lang="nl-BE" sz="1200" dirty="0">
                <a:solidFill>
                  <a:srgbClr val="000000"/>
                </a:solidFill>
                <a:effectLst/>
                <a:latin typeface="Calibri" panose="020F0502020204030204" pitchFamily="34" charset="0"/>
                <a:ea typeface="Calibri" panose="020F0502020204030204" pitchFamily="34" charset="0"/>
              </a:rPr>
              <a:t>toe aan je profiel. Dit is geen verplichting, maar zo maak je wel  veel meer kans op een job!</a:t>
            </a:r>
            <a:endParaRPr lang="nl-NL" sz="1200" dirty="0">
              <a:solidFill>
                <a:srgbClr val="000000"/>
              </a:solidFill>
              <a:effectLst/>
              <a:latin typeface="Calibri" panose="020F0502020204030204" pitchFamily="34" charset="0"/>
              <a:ea typeface="Calibri" panose="020F0502020204030204" pitchFamily="34" charset="0"/>
            </a:endParaRPr>
          </a:p>
          <a:p>
            <a:endParaRPr lang="nl-NL" sz="1200" dirty="0">
              <a:solidFill>
                <a:srgbClr val="000000"/>
              </a:solidFill>
              <a:effectLst/>
              <a:latin typeface="Calibri" panose="020F0502020204030204" pitchFamily="34" charset="0"/>
            </a:endParaRPr>
          </a:p>
          <a:p>
            <a:r>
              <a:rPr lang="nl-NL" sz="1200" dirty="0">
                <a:solidFill>
                  <a:srgbClr val="000000"/>
                </a:solidFill>
                <a:effectLst/>
                <a:latin typeface="Calibri" panose="020F0502020204030204" pitchFamily="34" charset="0"/>
              </a:rPr>
              <a:t>Alles nagelezen? Klik op de knop ‘</a:t>
            </a:r>
            <a:r>
              <a:rPr lang="nl-NL" sz="1200" b="1" dirty="0">
                <a:solidFill>
                  <a:srgbClr val="000000"/>
                </a:solidFill>
                <a:effectLst/>
                <a:latin typeface="Calibri" panose="020F0502020204030204" pitchFamily="34" charset="0"/>
              </a:rPr>
              <a:t>verzend sollicitatie</a:t>
            </a:r>
            <a:r>
              <a:rPr lang="nl-NL" sz="1200" dirty="0">
                <a:solidFill>
                  <a:srgbClr val="000000"/>
                </a:solidFill>
                <a:effectLst/>
                <a:latin typeface="Calibri" panose="020F0502020204030204" pitchFamily="34" charset="0"/>
              </a:rPr>
              <a:t>’. Bevestig vervolgens de sollicitatie door op de knop ‘</a:t>
            </a:r>
            <a:r>
              <a:rPr lang="nl-NL" sz="1200" b="1" dirty="0">
                <a:solidFill>
                  <a:srgbClr val="000000"/>
                </a:solidFill>
                <a:effectLst/>
                <a:latin typeface="Calibri" panose="020F0502020204030204" pitchFamily="34" charset="0"/>
              </a:rPr>
              <a:t>bevestig sollicitatie</a:t>
            </a:r>
            <a:r>
              <a:rPr lang="nl-NL" sz="1200" dirty="0">
                <a:solidFill>
                  <a:srgbClr val="000000"/>
                </a:solidFill>
                <a:effectLst/>
                <a:latin typeface="Calibri" panose="020F0502020204030204" pitchFamily="34" charset="0"/>
              </a:rPr>
              <a:t>’ te klikken!</a:t>
            </a:r>
          </a:p>
          <a:p>
            <a:endParaRPr lang="nl-NL" dirty="0"/>
          </a:p>
          <a:p>
            <a:endParaRPr lang="nl-NL" dirty="0"/>
          </a:p>
          <a:p>
            <a:endParaRPr lang="nl-BE" dirty="0"/>
          </a:p>
        </p:txBody>
      </p:sp>
      <p:sp>
        <p:nvSpPr>
          <p:cNvPr id="4" name="Tijdelijke aanduiding voor dianummer 3"/>
          <p:cNvSpPr>
            <a:spLocks noGrp="1"/>
          </p:cNvSpPr>
          <p:nvPr>
            <p:ph type="sldNum" sz="quarter" idx="5"/>
          </p:nvPr>
        </p:nvSpPr>
        <p:spPr/>
        <p:txBody>
          <a:bodyPr/>
          <a:lstStyle/>
          <a:p>
            <a:fld id="{8A34AE7D-8030-4D05-8711-D14F13392C33}" type="slidenum">
              <a:rPr lang="nl-BE" smtClean="0"/>
              <a:t>8</a:t>
            </a:fld>
            <a:endParaRPr lang="nl-BE"/>
          </a:p>
        </p:txBody>
      </p:sp>
    </p:spTree>
    <p:extLst>
      <p:ext uri="{BB962C8B-B14F-4D97-AF65-F5344CB8AC3E}">
        <p14:creationId xmlns:p14="http://schemas.microsoft.com/office/powerpoint/2010/main" val="4993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Ondervind je problemen bij het gebruik van de </a:t>
            </a:r>
            <a:r>
              <a:rPr lang="nl-NL" dirty="0" err="1"/>
              <a:t>jobbank</a:t>
            </a:r>
            <a:r>
              <a:rPr lang="nl-NL" dirty="0"/>
              <a:t>? Met vragen kan je steeds terecht bij onze helpdeskmedewerker!</a:t>
            </a:r>
          </a:p>
          <a:p>
            <a:r>
              <a:rPr lang="nl-NL" dirty="0"/>
              <a:t>De helpdesk is te bereiken via mail of telefonisch. </a:t>
            </a:r>
          </a:p>
          <a:p>
            <a:endParaRPr lang="nl-NL" dirty="0"/>
          </a:p>
          <a:p>
            <a:r>
              <a:rPr lang="nl-NL" dirty="0"/>
              <a:t>Of neem een kijkje in de </a:t>
            </a:r>
            <a:r>
              <a:rPr lang="nl-NL" dirty="0" err="1"/>
              <a:t>jobbank</a:t>
            </a:r>
            <a:r>
              <a:rPr lang="nl-NL" dirty="0"/>
              <a:t>-handleiding voor leerlingen. Daarin wordt nog eens stap voor stap het proces van aanmelden tot solliciteren uitgelegd.</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8A34AE7D-8030-4D05-8711-D14F13392C33}" type="slidenum">
              <a:rPr lang="nl-BE" smtClean="0"/>
              <a:t>12</a:t>
            </a:fld>
            <a:endParaRPr lang="nl-BE"/>
          </a:p>
        </p:txBody>
      </p:sp>
    </p:spTree>
    <p:extLst>
      <p:ext uri="{BB962C8B-B14F-4D97-AF65-F5344CB8AC3E}">
        <p14:creationId xmlns:p14="http://schemas.microsoft.com/office/powerpoint/2010/main" val="1357217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3" descr="Afbeelding met persoon, boom&#10;&#10;Automatisch gegenereerde beschrijving">
            <a:extLst>
              <a:ext uri="{FF2B5EF4-FFF2-40B4-BE49-F238E27FC236}">
                <a16:creationId xmlns:a16="http://schemas.microsoft.com/office/drawing/2014/main" id="{795FEEB0-B125-F93E-606A-2C7A92DE7C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1" t="23525" b="37587"/>
          <a:stretch/>
        </p:blipFill>
        <p:spPr>
          <a:xfrm>
            <a:off x="-45382" y="0"/>
            <a:ext cx="12237382" cy="6858000"/>
          </a:xfrm>
          <a:prstGeom prst="rect">
            <a:avLst/>
          </a:prstGeom>
        </p:spPr>
      </p:pic>
      <p:sp>
        <p:nvSpPr>
          <p:cNvPr id="2" name="Titel 1">
            <a:extLst>
              <a:ext uri="{FF2B5EF4-FFF2-40B4-BE49-F238E27FC236}">
                <a16:creationId xmlns:a16="http://schemas.microsoft.com/office/drawing/2014/main" id="{FF0D057B-E9F7-800D-DB66-FC21DBC644F2}"/>
              </a:ext>
            </a:extLst>
          </p:cNvPr>
          <p:cNvSpPr>
            <a:spLocks noGrp="1"/>
          </p:cNvSpPr>
          <p:nvPr>
            <p:ph type="ctrTitle"/>
          </p:nvPr>
        </p:nvSpPr>
        <p:spPr>
          <a:xfrm>
            <a:off x="1504507" y="1749684"/>
            <a:ext cx="9144000" cy="2387600"/>
          </a:xfrm>
        </p:spPr>
        <p:txBody>
          <a:bodyPr anchor="b"/>
          <a:lstStyle>
            <a:lvl1pPr algn="ctr">
              <a:defRPr sz="60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70946889-AA5D-DC24-7870-C5EE5D235BE6}"/>
              </a:ext>
            </a:extLst>
          </p:cNvPr>
          <p:cNvSpPr>
            <a:spLocks noGrp="1"/>
          </p:cNvSpPr>
          <p:nvPr>
            <p:ph type="subTitle" idx="1"/>
          </p:nvPr>
        </p:nvSpPr>
        <p:spPr>
          <a:xfrm>
            <a:off x="1504507" y="4261256"/>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pic>
        <p:nvPicPr>
          <p:cNvPr id="8" name="Afbeelding 7" descr="Afbeelding met tekst&#10;&#10;Automatisch gegenereerde beschrijving">
            <a:extLst>
              <a:ext uri="{FF2B5EF4-FFF2-40B4-BE49-F238E27FC236}">
                <a16:creationId xmlns:a16="http://schemas.microsoft.com/office/drawing/2014/main" id="{C22BB2C0-909A-27DF-D858-C4EB60A6BC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027" y="0"/>
            <a:ext cx="5212521" cy="2932043"/>
          </a:xfrm>
          <a:prstGeom prst="rect">
            <a:avLst/>
          </a:prstGeom>
        </p:spPr>
      </p:pic>
    </p:spTree>
    <p:extLst>
      <p:ext uri="{BB962C8B-B14F-4D97-AF65-F5344CB8AC3E}">
        <p14:creationId xmlns:p14="http://schemas.microsoft.com/office/powerpoint/2010/main" val="218384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29F5F23-1367-EBA7-6B15-2FF8BCD11E90}"/>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3" name="Tijdelijke aanduiding voor voettekst 2">
            <a:extLst>
              <a:ext uri="{FF2B5EF4-FFF2-40B4-BE49-F238E27FC236}">
                <a16:creationId xmlns:a16="http://schemas.microsoft.com/office/drawing/2014/main" id="{0B8CD3A4-ED64-2D5C-5EDD-C577CEA68D65}"/>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8D4CAE1-407C-377D-9A5D-D25410C8EE2F}"/>
              </a:ext>
            </a:extLst>
          </p:cNvPr>
          <p:cNvSpPr>
            <a:spLocks noGrp="1"/>
          </p:cNvSpPr>
          <p:nvPr>
            <p:ph type="sldNum" sz="quarter" idx="12"/>
          </p:nvPr>
        </p:nvSpPr>
        <p:spPr/>
        <p:txBody>
          <a:bodyPr/>
          <a:lstStyle/>
          <a:p>
            <a:fld id="{C38D3701-032E-4115-86C3-90AD8594FE16}" type="slidenum">
              <a:rPr lang="nl-BE" smtClean="0"/>
              <a:t>‹nr.›</a:t>
            </a:fld>
            <a:endParaRPr lang="nl-BE"/>
          </a:p>
        </p:txBody>
      </p:sp>
      <p:pic>
        <p:nvPicPr>
          <p:cNvPr id="5" name="Afbeelding 4" descr="Afbeelding met tekst&#10;&#10;Automatisch gegenereerde beschrijving">
            <a:extLst>
              <a:ext uri="{FF2B5EF4-FFF2-40B4-BE49-F238E27FC236}">
                <a16:creationId xmlns:a16="http://schemas.microsoft.com/office/drawing/2014/main" id="{3779BA2C-5722-C2CB-C0B1-31FB26A7A2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805"/>
          <a:stretch/>
        </p:blipFill>
        <p:spPr>
          <a:xfrm>
            <a:off x="-2455259" y="185992"/>
            <a:ext cx="5672517" cy="6486015"/>
          </a:xfrm>
          <a:prstGeom prst="rect">
            <a:avLst/>
          </a:prstGeom>
        </p:spPr>
      </p:pic>
      <p:sp>
        <p:nvSpPr>
          <p:cNvPr id="6" name="Tijdelijke aanduiding voor inhoud 3">
            <a:extLst>
              <a:ext uri="{FF2B5EF4-FFF2-40B4-BE49-F238E27FC236}">
                <a16:creationId xmlns:a16="http://schemas.microsoft.com/office/drawing/2014/main" id="{7038F170-B291-3795-28DA-98F41A4AD074}"/>
              </a:ext>
            </a:extLst>
          </p:cNvPr>
          <p:cNvSpPr>
            <a:spLocks noGrp="1"/>
          </p:cNvSpPr>
          <p:nvPr>
            <p:ph sz="half" idx="2"/>
          </p:nvPr>
        </p:nvSpPr>
        <p:spPr>
          <a:xfrm>
            <a:off x="2995613" y="1428877"/>
            <a:ext cx="845461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53934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4D53FC-A540-D440-5F3D-CACCC2E541E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AF48DD12-3F4A-C4CD-CAFC-3FE8FA2F28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9055B6B6-4E7E-D821-A792-90ED60847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02790B3-59AF-8666-6115-DBB38F570424}"/>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6" name="Tijdelijke aanduiding voor voettekst 5">
            <a:extLst>
              <a:ext uri="{FF2B5EF4-FFF2-40B4-BE49-F238E27FC236}">
                <a16:creationId xmlns:a16="http://schemas.microsoft.com/office/drawing/2014/main" id="{CA9C77A7-6644-5B3A-D5C2-9359EB46719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710960C-40AE-AF14-90D1-4EDF6488CBB9}"/>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294594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9CC2F-FB4A-2453-67CB-7C18AD3B8B5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C02AB25-7C3A-6FF6-3933-5D7519B29E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C67C629E-1110-6DB5-8CAE-AF6FF90A3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75E0CA1-A8B5-F120-0492-005593658411}"/>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6" name="Tijdelijke aanduiding voor voettekst 5">
            <a:extLst>
              <a:ext uri="{FF2B5EF4-FFF2-40B4-BE49-F238E27FC236}">
                <a16:creationId xmlns:a16="http://schemas.microsoft.com/office/drawing/2014/main" id="{7896802B-51C0-1DE6-4CE7-A8B178967F5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D21BA1A-7E2F-46FF-7DB9-8C68012B4677}"/>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1626160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1CABC-0C79-5F31-2B5E-0990FFDBDC1A}"/>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B09E00A-A85F-90F0-AE0D-C2868004E45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3B29C75-1253-AD9C-8847-A522FAF0AF3E}"/>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5" name="Tijdelijke aanduiding voor voettekst 4">
            <a:extLst>
              <a:ext uri="{FF2B5EF4-FFF2-40B4-BE49-F238E27FC236}">
                <a16:creationId xmlns:a16="http://schemas.microsoft.com/office/drawing/2014/main" id="{243F4F07-0EEC-BD85-5DBB-E7AF9ABFE8A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F5C63F2-A559-C0E7-D3F8-752047D17495}"/>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768814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CC27BE2-D03B-54EC-FDB2-8FD3EE97D8A1}"/>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0BCC5B8-97CF-A318-DF63-F34D01035DA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7248BDE-65FB-929C-28F7-FA42C46EF5C9}"/>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5" name="Tijdelijke aanduiding voor voettekst 4">
            <a:extLst>
              <a:ext uri="{FF2B5EF4-FFF2-40B4-BE49-F238E27FC236}">
                <a16:creationId xmlns:a16="http://schemas.microsoft.com/office/drawing/2014/main" id="{3F5C8E90-BD65-EFEC-4201-7271825716C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BAD1E2-3F47-B128-3DFA-E24730BAB2AF}"/>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1612574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32446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pic>
        <p:nvPicPr>
          <p:cNvPr id="4" name="Afbeelding 3" descr="Afbeelding met persoon, boom&#10;&#10;Automatisch gegenereerde beschrijving">
            <a:extLst>
              <a:ext uri="{FF2B5EF4-FFF2-40B4-BE49-F238E27FC236}">
                <a16:creationId xmlns:a16="http://schemas.microsoft.com/office/drawing/2014/main" id="{795FEEB0-B125-F93E-606A-2C7A92DE7C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1" t="23525" b="37587"/>
          <a:stretch/>
        </p:blipFill>
        <p:spPr>
          <a:xfrm>
            <a:off x="-45382" y="0"/>
            <a:ext cx="12237382" cy="6858000"/>
          </a:xfrm>
          <a:prstGeom prst="rect">
            <a:avLst/>
          </a:prstGeom>
        </p:spPr>
      </p:pic>
      <p:sp>
        <p:nvSpPr>
          <p:cNvPr id="2" name="Titel 1">
            <a:extLst>
              <a:ext uri="{FF2B5EF4-FFF2-40B4-BE49-F238E27FC236}">
                <a16:creationId xmlns:a16="http://schemas.microsoft.com/office/drawing/2014/main" id="{FF0D057B-E9F7-800D-DB66-FC21DBC644F2}"/>
              </a:ext>
            </a:extLst>
          </p:cNvPr>
          <p:cNvSpPr>
            <a:spLocks noGrp="1"/>
          </p:cNvSpPr>
          <p:nvPr>
            <p:ph type="ctrTitle"/>
          </p:nvPr>
        </p:nvSpPr>
        <p:spPr>
          <a:xfrm>
            <a:off x="3973602" y="2146852"/>
            <a:ext cx="6674905" cy="1990432"/>
          </a:xfrm>
        </p:spPr>
        <p:txBody>
          <a:bodyPr anchor="b"/>
          <a:lstStyle>
            <a:lvl1pPr algn="l">
              <a:defRPr sz="6000">
                <a:solidFill>
                  <a:schemeClr val="bg1"/>
                </a:solidFill>
              </a:defRPr>
            </a:lvl1pPr>
          </a:lstStyle>
          <a:p>
            <a:r>
              <a:rPr lang="nl-NL" dirty="0"/>
              <a:t>Klik om stijl te bewerken</a:t>
            </a:r>
            <a:endParaRPr lang="nl-BE" dirty="0"/>
          </a:p>
        </p:txBody>
      </p:sp>
      <p:sp>
        <p:nvSpPr>
          <p:cNvPr id="3" name="Ondertitel 2">
            <a:extLst>
              <a:ext uri="{FF2B5EF4-FFF2-40B4-BE49-F238E27FC236}">
                <a16:creationId xmlns:a16="http://schemas.microsoft.com/office/drawing/2014/main" id="{70946889-AA5D-DC24-7870-C5EE5D235BE6}"/>
              </a:ext>
            </a:extLst>
          </p:cNvPr>
          <p:cNvSpPr>
            <a:spLocks noGrp="1"/>
          </p:cNvSpPr>
          <p:nvPr>
            <p:ph type="subTitle" idx="1"/>
          </p:nvPr>
        </p:nvSpPr>
        <p:spPr>
          <a:xfrm>
            <a:off x="3973602" y="4261256"/>
            <a:ext cx="6674905" cy="126490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endParaRPr lang="nl-BE" dirty="0"/>
          </a:p>
        </p:txBody>
      </p:sp>
      <p:pic>
        <p:nvPicPr>
          <p:cNvPr id="8" name="Afbeelding 7" descr="Afbeelding met tekst&#10;&#10;Automatisch gegenereerde beschrijving">
            <a:extLst>
              <a:ext uri="{FF2B5EF4-FFF2-40B4-BE49-F238E27FC236}">
                <a16:creationId xmlns:a16="http://schemas.microsoft.com/office/drawing/2014/main" id="{C22BB2C0-909A-27DF-D858-C4EB60A6BC3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50805"/>
          <a:stretch/>
        </p:blipFill>
        <p:spPr>
          <a:xfrm>
            <a:off x="-285308" y="1517218"/>
            <a:ext cx="4018984" cy="4595347"/>
          </a:xfrm>
          <a:prstGeom prst="rect">
            <a:avLst/>
          </a:prstGeom>
        </p:spPr>
      </p:pic>
    </p:spTree>
    <p:extLst>
      <p:ext uri="{BB962C8B-B14F-4D97-AF65-F5344CB8AC3E}">
        <p14:creationId xmlns:p14="http://schemas.microsoft.com/office/powerpoint/2010/main" val="357708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8" name="Tijdelijke aanduiding voor afbeelding 2">
            <a:extLst>
              <a:ext uri="{FF2B5EF4-FFF2-40B4-BE49-F238E27FC236}">
                <a16:creationId xmlns:a16="http://schemas.microsoft.com/office/drawing/2014/main" id="{F1051A33-9DAC-7ACE-5D56-DE25C6262C2A}"/>
              </a:ext>
            </a:extLst>
          </p:cNvPr>
          <p:cNvSpPr>
            <a:spLocks noGrp="1"/>
          </p:cNvSpPr>
          <p:nvPr>
            <p:ph type="pic" idx="1"/>
          </p:nvPr>
        </p:nvSpPr>
        <p:spPr>
          <a:xfrm>
            <a:off x="0" y="215153"/>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2" name="Titel 1">
            <a:extLst>
              <a:ext uri="{FF2B5EF4-FFF2-40B4-BE49-F238E27FC236}">
                <a16:creationId xmlns:a16="http://schemas.microsoft.com/office/drawing/2014/main" id="{63769A72-3B19-C9E0-C0A6-3619F7633DE6}"/>
              </a:ext>
            </a:extLst>
          </p:cNvPr>
          <p:cNvSpPr>
            <a:spLocks noGrp="1"/>
          </p:cNvSpPr>
          <p:nvPr>
            <p:ph type="title"/>
          </p:nvPr>
        </p:nvSpPr>
        <p:spPr/>
        <p:txBody>
          <a:bodyPr/>
          <a:lstStyle>
            <a:lvl1pPr algn="ctr">
              <a:defRPr>
                <a:solidFill>
                  <a:schemeClr val="bg1"/>
                </a:solidFill>
              </a:defRPr>
            </a:lvl1pPr>
          </a:lstStyle>
          <a:p>
            <a:r>
              <a:rPr lang="nl-NL" dirty="0"/>
              <a:t>Klik om stijl te bewerken</a:t>
            </a:r>
            <a:endParaRPr lang="nl-BE" dirty="0"/>
          </a:p>
        </p:txBody>
      </p:sp>
      <p:sp>
        <p:nvSpPr>
          <p:cNvPr id="3" name="Tijdelijke aanduiding voor datum 2">
            <a:extLst>
              <a:ext uri="{FF2B5EF4-FFF2-40B4-BE49-F238E27FC236}">
                <a16:creationId xmlns:a16="http://schemas.microsoft.com/office/drawing/2014/main" id="{7B5A72DE-3544-6F95-FE28-D95C03EE7D80}"/>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4" name="Tijdelijke aanduiding voor voettekst 3">
            <a:extLst>
              <a:ext uri="{FF2B5EF4-FFF2-40B4-BE49-F238E27FC236}">
                <a16:creationId xmlns:a16="http://schemas.microsoft.com/office/drawing/2014/main" id="{A7245FD6-FCDB-9F14-6821-EE767799DF5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E3425EF3-DD74-0A29-F202-F78A00AFE4C0}"/>
              </a:ext>
            </a:extLst>
          </p:cNvPr>
          <p:cNvSpPr>
            <a:spLocks noGrp="1"/>
          </p:cNvSpPr>
          <p:nvPr>
            <p:ph type="sldNum" sz="quarter" idx="12"/>
          </p:nvPr>
        </p:nvSpPr>
        <p:spPr/>
        <p:txBody>
          <a:bodyPr/>
          <a:lstStyle/>
          <a:p>
            <a:fld id="{C38D3701-032E-4115-86C3-90AD8594FE16}" type="slidenum">
              <a:rPr lang="nl-BE" smtClean="0"/>
              <a:t>‹nr.›</a:t>
            </a:fld>
            <a:endParaRPr lang="nl-BE"/>
          </a:p>
        </p:txBody>
      </p:sp>
      <p:sp>
        <p:nvSpPr>
          <p:cNvPr id="6" name="Freeform 32">
            <a:extLst>
              <a:ext uri="{FF2B5EF4-FFF2-40B4-BE49-F238E27FC236}">
                <a16:creationId xmlns:a16="http://schemas.microsoft.com/office/drawing/2014/main" id="{63228844-9582-7FE0-B5D2-A770549AF166}"/>
              </a:ext>
            </a:extLst>
          </p:cNvPr>
          <p:cNvSpPr/>
          <p:nvPr userDrawn="1"/>
        </p:nvSpPr>
        <p:spPr>
          <a:xfrm>
            <a:off x="3830204" y="3429001"/>
            <a:ext cx="2265796" cy="2248390"/>
          </a:xfrm>
          <a:custGeom>
            <a:avLst/>
            <a:gdLst/>
            <a:ahLst/>
            <a:cxnLst/>
            <a:rect l="l" t="t" r="r" b="b"/>
            <a:pathLst>
              <a:path w="1534210" h="1534210">
                <a:moveTo>
                  <a:pt x="0" y="0"/>
                </a:moveTo>
                <a:lnTo>
                  <a:pt x="1534210" y="0"/>
                </a:lnTo>
                <a:lnTo>
                  <a:pt x="1534210" y="1534209"/>
                </a:lnTo>
                <a:lnTo>
                  <a:pt x="0" y="1534209"/>
                </a:lnTo>
                <a:lnTo>
                  <a:pt x="0" y="0"/>
                </a:lnTo>
                <a:close/>
              </a:path>
            </a:pathLst>
          </a:custGeom>
          <a:blipFill>
            <a:blip r:embed="rId2"/>
            <a:stretch>
              <a:fillRect/>
            </a:stretch>
          </a:blipFill>
        </p:spPr>
        <p:txBody>
          <a:bodyPr/>
          <a:lstStyle/>
          <a:p>
            <a:endParaRPr lang="nl-BE" sz="1200"/>
          </a:p>
        </p:txBody>
      </p:sp>
    </p:spTree>
    <p:extLst>
      <p:ext uri="{BB962C8B-B14F-4D97-AF65-F5344CB8AC3E}">
        <p14:creationId xmlns:p14="http://schemas.microsoft.com/office/powerpoint/2010/main" val="263215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8DF8C-41A2-AD87-C721-3A4B5B7DB1B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6E00BD9-E900-F49C-65CF-FE47EA5BA38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DE67F40-1140-68D8-D410-B5F690D15199}"/>
              </a:ext>
            </a:extLst>
          </p:cNvPr>
          <p:cNvSpPr>
            <a:spLocks noGrp="1"/>
          </p:cNvSpPr>
          <p:nvPr>
            <p:ph type="dt" sz="half" idx="10"/>
          </p:nvPr>
        </p:nvSpPr>
        <p:spPr/>
        <p:txBody>
          <a:bodyPr/>
          <a:lstStyle/>
          <a:p>
            <a:fld id="{F0FE28BD-6246-4156-8D09-A042EB164780}" type="datetimeFigureOut">
              <a:rPr lang="nl-BE" smtClean="0"/>
              <a:t>15/07/2024</a:t>
            </a:fld>
            <a:endParaRPr lang="nl-BE"/>
          </a:p>
        </p:txBody>
      </p:sp>
      <p:sp>
        <p:nvSpPr>
          <p:cNvPr id="5" name="Tijdelijke aanduiding voor voettekst 4">
            <a:extLst>
              <a:ext uri="{FF2B5EF4-FFF2-40B4-BE49-F238E27FC236}">
                <a16:creationId xmlns:a16="http://schemas.microsoft.com/office/drawing/2014/main" id="{46FBAF99-BFBE-8FD7-1C94-7B8EDFE679F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C70BD83-6436-D772-9D8A-A31165F356A0}"/>
              </a:ext>
            </a:extLst>
          </p:cNvPr>
          <p:cNvSpPr>
            <a:spLocks noGrp="1"/>
          </p:cNvSpPr>
          <p:nvPr>
            <p:ph type="sldNum" sz="quarter" idx="12"/>
          </p:nvPr>
        </p:nvSpPr>
        <p:spPr/>
        <p:txBody>
          <a:bodyPr/>
          <a:lstStyle/>
          <a:p>
            <a:fld id="{4BAB767E-9BEB-463A-832A-C289D71321B5}" type="slidenum">
              <a:rPr lang="nl-BE" smtClean="0"/>
              <a:t>‹nr.›</a:t>
            </a:fld>
            <a:endParaRPr lang="nl-BE"/>
          </a:p>
        </p:txBody>
      </p:sp>
    </p:spTree>
    <p:extLst>
      <p:ext uri="{BB962C8B-B14F-4D97-AF65-F5344CB8AC3E}">
        <p14:creationId xmlns:p14="http://schemas.microsoft.com/office/powerpoint/2010/main" val="384745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EE3B27-0281-A8EA-7595-0F9E18221C8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3C056869-0E3F-1049-1EEB-01CF15829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BA70648-7273-69FA-A4C9-4E2BF2755109}"/>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5" name="Tijdelijke aanduiding voor voettekst 4">
            <a:extLst>
              <a:ext uri="{FF2B5EF4-FFF2-40B4-BE49-F238E27FC236}">
                <a16:creationId xmlns:a16="http://schemas.microsoft.com/office/drawing/2014/main" id="{E602EF28-8297-17E0-5037-D2177188776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166D96D-6B93-8C43-8A4F-5360933339B1}"/>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38472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F5A65-1660-F11F-FA0B-DC3F3B820DF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F3DB735-87EC-D3D0-799E-781F16A69FD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D4EBBD05-93AF-C6F5-8CAB-C6946FA8D3C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33C57995-7732-3C61-8AF3-FE817CFCBD58}"/>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6" name="Tijdelijke aanduiding voor voettekst 5">
            <a:extLst>
              <a:ext uri="{FF2B5EF4-FFF2-40B4-BE49-F238E27FC236}">
                <a16:creationId xmlns:a16="http://schemas.microsoft.com/office/drawing/2014/main" id="{64AD4EBB-5023-A916-FDC4-13583264FFC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62928BE-43FF-01DE-0CCA-38885947556E}"/>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914964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F6487-2913-D4A0-065C-33FF60DBEC41}"/>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B337CD7-D8B0-A73E-1F1C-D524CB3E74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F9AF9C7-2AFE-12CE-F18F-F64154B95B7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17F16690-A3E6-729D-20D4-BF21266B8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3CD889C-BD82-7E03-35AB-36C1E2F6B4E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07EE0F9C-A36A-8340-16A5-1C47D118FEBE}"/>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8" name="Tijdelijke aanduiding voor voettekst 7">
            <a:extLst>
              <a:ext uri="{FF2B5EF4-FFF2-40B4-BE49-F238E27FC236}">
                <a16:creationId xmlns:a16="http://schemas.microsoft.com/office/drawing/2014/main" id="{172F197C-AF31-A6AF-0FDB-4E697E3DBFF4}"/>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43AB3E49-A6BF-566F-B3B1-A1DDE4F3D95F}"/>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2805722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DD2F9-B60B-8A3F-EAE7-271B4233CA0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F3D59EB-C81E-FD8E-63D3-3EA7E253E4AE}"/>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4" name="Tijdelijke aanduiding voor voettekst 3">
            <a:extLst>
              <a:ext uri="{FF2B5EF4-FFF2-40B4-BE49-F238E27FC236}">
                <a16:creationId xmlns:a16="http://schemas.microsoft.com/office/drawing/2014/main" id="{FBBB017D-300B-ACA1-2E6A-59C573B1415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88A32B3F-BFD5-D1F8-3E11-B7E98D02F6BE}"/>
              </a:ext>
            </a:extLst>
          </p:cNvPr>
          <p:cNvSpPr>
            <a:spLocks noGrp="1"/>
          </p:cNvSpPr>
          <p:nvPr>
            <p:ph type="sldNum" sz="quarter" idx="12"/>
          </p:nvPr>
        </p:nvSpPr>
        <p:spPr/>
        <p:txBody>
          <a:bodyPr/>
          <a:lstStyle/>
          <a:p>
            <a:fld id="{C38D3701-032E-4115-86C3-90AD8594FE16}" type="slidenum">
              <a:rPr lang="nl-BE" smtClean="0"/>
              <a:t>‹nr.›</a:t>
            </a:fld>
            <a:endParaRPr lang="nl-BE"/>
          </a:p>
        </p:txBody>
      </p:sp>
    </p:spTree>
    <p:extLst>
      <p:ext uri="{BB962C8B-B14F-4D97-AF65-F5344CB8AC3E}">
        <p14:creationId xmlns:p14="http://schemas.microsoft.com/office/powerpoint/2010/main" val="160078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CB7CA-6440-FA1D-12CD-6935D9B320C0}"/>
              </a:ext>
            </a:extLst>
          </p:cNvPr>
          <p:cNvSpPr>
            <a:spLocks noGrp="1"/>
          </p:cNvSpPr>
          <p:nvPr>
            <p:ph type="title"/>
          </p:nvPr>
        </p:nvSpPr>
        <p:spPr>
          <a:xfrm>
            <a:off x="2209800" y="947751"/>
            <a:ext cx="8228926" cy="1989658"/>
          </a:xfrm>
        </p:spPr>
        <p:txBody>
          <a:bodyPr/>
          <a:lstStyle/>
          <a:p>
            <a:r>
              <a:rPr lang="nl-NL" dirty="0"/>
              <a:t>Klik om stijl te bewerken</a:t>
            </a:r>
            <a:endParaRPr lang="nl-BE" dirty="0"/>
          </a:p>
        </p:txBody>
      </p:sp>
      <p:sp>
        <p:nvSpPr>
          <p:cNvPr id="3" name="Tijdelijke aanduiding voor datum 2">
            <a:extLst>
              <a:ext uri="{FF2B5EF4-FFF2-40B4-BE49-F238E27FC236}">
                <a16:creationId xmlns:a16="http://schemas.microsoft.com/office/drawing/2014/main" id="{0581BDAE-04E2-DAD8-DA2B-20D7898E2888}"/>
              </a:ext>
            </a:extLst>
          </p:cNvPr>
          <p:cNvSpPr>
            <a:spLocks noGrp="1"/>
          </p:cNvSpPr>
          <p:nvPr>
            <p:ph type="dt" sz="half" idx="10"/>
          </p:nvPr>
        </p:nvSpPr>
        <p:spPr/>
        <p:txBody>
          <a:bodyPr/>
          <a:lstStyle/>
          <a:p>
            <a:fld id="{E6FA193C-150E-4AB3-B31E-49647D5738D7}" type="datetimeFigureOut">
              <a:rPr lang="nl-BE" smtClean="0"/>
              <a:t>15/07/2024</a:t>
            </a:fld>
            <a:endParaRPr lang="nl-BE"/>
          </a:p>
        </p:txBody>
      </p:sp>
      <p:sp>
        <p:nvSpPr>
          <p:cNvPr id="4" name="Tijdelijke aanduiding voor voettekst 3">
            <a:extLst>
              <a:ext uri="{FF2B5EF4-FFF2-40B4-BE49-F238E27FC236}">
                <a16:creationId xmlns:a16="http://schemas.microsoft.com/office/drawing/2014/main" id="{F01A463A-6974-C260-FB48-AB7E5187FCF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BCF2E7D-E4F5-9BD5-62F0-6F8690F0745D}"/>
              </a:ext>
            </a:extLst>
          </p:cNvPr>
          <p:cNvSpPr>
            <a:spLocks noGrp="1"/>
          </p:cNvSpPr>
          <p:nvPr>
            <p:ph type="sldNum" sz="quarter" idx="12"/>
          </p:nvPr>
        </p:nvSpPr>
        <p:spPr/>
        <p:txBody>
          <a:bodyPr/>
          <a:lstStyle/>
          <a:p>
            <a:fld id="{C38D3701-032E-4115-86C3-90AD8594FE16}" type="slidenum">
              <a:rPr lang="nl-BE" smtClean="0"/>
              <a:t>‹nr.›</a:t>
            </a:fld>
            <a:endParaRPr lang="nl-BE"/>
          </a:p>
        </p:txBody>
      </p:sp>
      <p:pic>
        <p:nvPicPr>
          <p:cNvPr id="6" name="Afbeelding 5" descr="Afbeelding met tekst&#10;&#10;Automatisch gegenereerde beschrijving">
            <a:extLst>
              <a:ext uri="{FF2B5EF4-FFF2-40B4-BE49-F238E27FC236}">
                <a16:creationId xmlns:a16="http://schemas.microsoft.com/office/drawing/2014/main" id="{5C902D65-1ADB-6110-207C-7E427A51BB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805"/>
          <a:stretch/>
        </p:blipFill>
        <p:spPr>
          <a:xfrm>
            <a:off x="-1632232" y="105448"/>
            <a:ext cx="3978921" cy="4549540"/>
          </a:xfrm>
          <a:prstGeom prst="rect">
            <a:avLst/>
          </a:prstGeom>
        </p:spPr>
      </p:pic>
      <p:sp>
        <p:nvSpPr>
          <p:cNvPr id="7" name="Ondertitel 2">
            <a:extLst>
              <a:ext uri="{FF2B5EF4-FFF2-40B4-BE49-F238E27FC236}">
                <a16:creationId xmlns:a16="http://schemas.microsoft.com/office/drawing/2014/main" id="{4C80EE4C-E219-28C9-8175-9562350AC31B}"/>
              </a:ext>
            </a:extLst>
          </p:cNvPr>
          <p:cNvSpPr>
            <a:spLocks noGrp="1"/>
          </p:cNvSpPr>
          <p:nvPr>
            <p:ph type="subTitle" idx="1"/>
          </p:nvPr>
        </p:nvSpPr>
        <p:spPr>
          <a:xfrm>
            <a:off x="2209800" y="3012141"/>
            <a:ext cx="8228926" cy="100150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nl-BE" dirty="0"/>
          </a:p>
        </p:txBody>
      </p:sp>
      <p:sp>
        <p:nvSpPr>
          <p:cNvPr id="8" name="Tijdelijke aanduiding voor inhoud 3">
            <a:extLst>
              <a:ext uri="{FF2B5EF4-FFF2-40B4-BE49-F238E27FC236}">
                <a16:creationId xmlns:a16="http://schemas.microsoft.com/office/drawing/2014/main" id="{FC4CF200-D588-CDA9-8865-FB079B3C64D7}"/>
              </a:ext>
            </a:extLst>
          </p:cNvPr>
          <p:cNvSpPr>
            <a:spLocks noGrp="1"/>
          </p:cNvSpPr>
          <p:nvPr>
            <p:ph sz="half" idx="2"/>
          </p:nvPr>
        </p:nvSpPr>
        <p:spPr>
          <a:xfrm>
            <a:off x="2209801" y="4088382"/>
            <a:ext cx="8228926" cy="1821867"/>
          </a:xfrm>
        </p:spPr>
        <p:txBody>
          <a:bodyPr/>
          <a:lstStyle>
            <a:lvl1pPr marL="0" indent="0">
              <a:buNone/>
              <a:defRPr/>
            </a:lvl1pPr>
          </a:lstStyle>
          <a:p>
            <a:pPr lvl="0"/>
            <a:endParaRPr lang="nl-BE" dirty="0"/>
          </a:p>
        </p:txBody>
      </p:sp>
    </p:spTree>
    <p:extLst>
      <p:ext uri="{BB962C8B-B14F-4D97-AF65-F5344CB8AC3E}">
        <p14:creationId xmlns:p14="http://schemas.microsoft.com/office/powerpoint/2010/main" val="34022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A3C17C1-190C-FB10-5B74-26086EF372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56D38A05-F4C8-F646-2B59-C75045D80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C591DD9-92BE-8F1C-E31D-2820C8D469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A193C-150E-4AB3-B31E-49647D5738D7}" type="datetimeFigureOut">
              <a:rPr lang="nl-BE" smtClean="0"/>
              <a:t>15/07/2024</a:t>
            </a:fld>
            <a:endParaRPr lang="nl-BE"/>
          </a:p>
        </p:txBody>
      </p:sp>
      <p:sp>
        <p:nvSpPr>
          <p:cNvPr id="5" name="Tijdelijke aanduiding voor voettekst 4">
            <a:extLst>
              <a:ext uri="{FF2B5EF4-FFF2-40B4-BE49-F238E27FC236}">
                <a16:creationId xmlns:a16="http://schemas.microsoft.com/office/drawing/2014/main" id="{93BE6C76-52F2-AC23-7070-7B6F89A01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3723121-E936-0C88-871D-4A076A4DD3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D3701-032E-4115-86C3-90AD8594FE16}" type="slidenum">
              <a:rPr lang="nl-BE" smtClean="0"/>
              <a:t>‹nr.›</a:t>
            </a:fld>
            <a:endParaRPr lang="nl-BE"/>
          </a:p>
        </p:txBody>
      </p:sp>
      <p:sp>
        <p:nvSpPr>
          <p:cNvPr id="8" name="Freeform 32">
            <a:extLst>
              <a:ext uri="{FF2B5EF4-FFF2-40B4-BE49-F238E27FC236}">
                <a16:creationId xmlns:a16="http://schemas.microsoft.com/office/drawing/2014/main" id="{4F2820FB-61E0-6A89-ED0B-25A42C8F9DFA}"/>
              </a:ext>
            </a:extLst>
          </p:cNvPr>
          <p:cNvSpPr/>
          <p:nvPr userDrawn="1"/>
        </p:nvSpPr>
        <p:spPr>
          <a:xfrm>
            <a:off x="10994797" y="190159"/>
            <a:ext cx="1022807" cy="1022807"/>
          </a:xfrm>
          <a:custGeom>
            <a:avLst/>
            <a:gdLst/>
            <a:ahLst/>
            <a:cxnLst/>
            <a:rect l="l" t="t" r="r" b="b"/>
            <a:pathLst>
              <a:path w="1534210" h="1534210">
                <a:moveTo>
                  <a:pt x="0" y="0"/>
                </a:moveTo>
                <a:lnTo>
                  <a:pt x="1534210" y="0"/>
                </a:lnTo>
                <a:lnTo>
                  <a:pt x="1534210" y="1534209"/>
                </a:lnTo>
                <a:lnTo>
                  <a:pt x="0" y="1534209"/>
                </a:lnTo>
                <a:lnTo>
                  <a:pt x="0" y="0"/>
                </a:lnTo>
                <a:close/>
              </a:path>
            </a:pathLst>
          </a:custGeom>
          <a:blipFill>
            <a:blip r:embed="rId17"/>
            <a:stretch>
              <a:fillRect/>
            </a:stretch>
          </a:blipFill>
        </p:spPr>
        <p:txBody>
          <a:bodyPr/>
          <a:lstStyle/>
          <a:p>
            <a:endParaRPr lang="nl-BE" sz="1200"/>
          </a:p>
        </p:txBody>
      </p:sp>
    </p:spTree>
    <p:extLst>
      <p:ext uri="{BB962C8B-B14F-4D97-AF65-F5344CB8AC3E}">
        <p14:creationId xmlns:p14="http://schemas.microsoft.com/office/powerpoint/2010/main" val="1861816930"/>
      </p:ext>
    </p:extLst>
  </p:cSld>
  <p:clrMap bg1="lt1" tx1="dk1" bg2="lt2" tx2="dk2" accent1="accent1" accent2="accent2" accent3="accent3" accent4="accent4" accent5="accent5" accent6="accent6" hlink="hlink" folHlink="folHlink"/>
  <p:sldLayoutIdLst>
    <p:sldLayoutId id="2147483682" r:id="rId1"/>
    <p:sldLayoutId id="2147483693" r:id="rId2"/>
    <p:sldLayoutId id="2147483695" r:id="rId3"/>
    <p:sldLayoutId id="2147483683" r:id="rId4"/>
    <p:sldLayoutId id="2147483684" r:id="rId5"/>
    <p:sldLayoutId id="2147483685" r:id="rId6"/>
    <p:sldLayoutId id="2147483686" r:id="rId7"/>
    <p:sldLayoutId id="2147483687" r:id="rId8"/>
    <p:sldLayoutId id="2147483694" r:id="rId9"/>
    <p:sldLayoutId id="2147483688" r:id="rId10"/>
    <p:sldLayoutId id="2147483689" r:id="rId11"/>
    <p:sldLayoutId id="2147483690" r:id="rId12"/>
    <p:sldLayoutId id="2147483691" r:id="rId13"/>
    <p:sldLayoutId id="2147483692" r:id="rId14"/>
    <p:sldLayoutId id="2147483696" r:id="rId15"/>
  </p:sldLayoutIdLst>
  <p:txStyles>
    <p:titleStyle>
      <a:lvl1pPr algn="l" defTabSz="914400" rtl="0" eaLnBrk="1" latinLnBrk="0" hangingPunct="1">
        <a:lnSpc>
          <a:spcPct val="90000"/>
        </a:lnSpc>
        <a:spcBef>
          <a:spcPct val="0"/>
        </a:spcBef>
        <a:buNone/>
        <a:defRPr sz="440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PNG"/><Relationship Id="rId7" Type="http://schemas.openxmlformats.org/officeDocument/2006/relationships/image" Target="../media/image64.jp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63.jpg"/><Relationship Id="rId5" Type="http://schemas.openxmlformats.org/officeDocument/2006/relationships/image" Target="../media/image62.jpg"/><Relationship Id="rId10" Type="http://schemas.openxmlformats.org/officeDocument/2006/relationships/image" Target="../media/image67.jpg"/><Relationship Id="rId4" Type="http://schemas.openxmlformats.org/officeDocument/2006/relationships/image" Target="../media/image61.jpg"/><Relationship Id="rId9" Type="http://schemas.openxmlformats.org/officeDocument/2006/relationships/image" Target="../media/image66.jp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hyperlink" Target="https://www.youca.be/nodes/handleidingjobbank/nl" TargetMode="External"/><Relationship Id="rId4" Type="http://schemas.openxmlformats.org/officeDocument/2006/relationships/hyperlink" Target="mailto:helpdesk@youca.b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svg"/><Relationship Id="rId26" Type="http://schemas.openxmlformats.org/officeDocument/2006/relationships/image" Target="../media/image33.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23.svg"/><Relationship Id="rId20" Type="http://schemas.openxmlformats.org/officeDocument/2006/relationships/image" Target="../media/image27.svg"/><Relationship Id="rId29"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13.svg"/><Relationship Id="rId11" Type="http://schemas.openxmlformats.org/officeDocument/2006/relationships/image" Target="../media/image18.png"/><Relationship Id="rId24" Type="http://schemas.openxmlformats.org/officeDocument/2006/relationships/image" Target="../media/image31.svg"/><Relationship Id="rId32" Type="http://schemas.openxmlformats.org/officeDocument/2006/relationships/image" Target="../media/image39.sv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svg"/><Relationship Id="rId10" Type="http://schemas.openxmlformats.org/officeDocument/2006/relationships/image" Target="../media/image17.svg"/><Relationship Id="rId19" Type="http://schemas.openxmlformats.org/officeDocument/2006/relationships/image" Target="../media/image26.png"/><Relationship Id="rId31" Type="http://schemas.openxmlformats.org/officeDocument/2006/relationships/image" Target="../media/image38.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png"/><Relationship Id="rId30" Type="http://schemas.openxmlformats.org/officeDocument/2006/relationships/image" Target="../media/image37.svg"/><Relationship Id="rId8"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jobbank.youca.b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g"/></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45.jp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293" y="268711"/>
            <a:ext cx="12124529" cy="6454011"/>
            <a:chOff x="0" y="0"/>
            <a:chExt cx="24249057" cy="12908021"/>
          </a:xfrm>
        </p:grpSpPr>
        <p:grpSp>
          <p:nvGrpSpPr>
            <p:cNvPr id="3" name="Group 3"/>
            <p:cNvGrpSpPr/>
            <p:nvPr/>
          </p:nvGrpSpPr>
          <p:grpSpPr>
            <a:xfrm rot="516655">
              <a:off x="755062" y="914950"/>
              <a:ext cx="13017058" cy="10562690"/>
              <a:chOff x="0" y="0"/>
              <a:chExt cx="2300736" cy="1866932"/>
            </a:xfrm>
          </p:grpSpPr>
          <p:sp>
            <p:nvSpPr>
              <p:cNvPr id="4" name="Freeform 4"/>
              <p:cNvSpPr/>
              <p:nvPr/>
            </p:nvSpPr>
            <p:spPr>
              <a:xfrm>
                <a:off x="0" y="0"/>
                <a:ext cx="2300736" cy="1866932"/>
              </a:xfrm>
              <a:custGeom>
                <a:avLst/>
                <a:gdLst/>
                <a:ahLst/>
                <a:cxnLst/>
                <a:rect l="l" t="t" r="r" b="b"/>
                <a:pathLst>
                  <a:path w="2300736" h="1866932">
                    <a:moveTo>
                      <a:pt x="1150368" y="0"/>
                    </a:moveTo>
                    <a:lnTo>
                      <a:pt x="2300736" y="713104"/>
                    </a:lnTo>
                    <a:lnTo>
                      <a:pt x="1861335" y="1866932"/>
                    </a:lnTo>
                    <a:lnTo>
                      <a:pt x="439401" y="1866932"/>
                    </a:lnTo>
                    <a:lnTo>
                      <a:pt x="0" y="713104"/>
                    </a:lnTo>
                    <a:lnTo>
                      <a:pt x="1150368" y="0"/>
                    </a:lnTo>
                    <a:close/>
                  </a:path>
                </a:pathLst>
              </a:custGeom>
              <a:solidFill>
                <a:srgbClr val="00A690"/>
              </a:solidFill>
            </p:spPr>
            <p:txBody>
              <a:bodyPr/>
              <a:lstStyle/>
              <a:p>
                <a:endParaRPr lang="nl-BE" sz="1200"/>
              </a:p>
            </p:txBody>
          </p:sp>
          <p:sp>
            <p:nvSpPr>
              <p:cNvPr id="5" name="TextBox 5"/>
              <p:cNvSpPr txBox="1"/>
              <p:nvPr/>
            </p:nvSpPr>
            <p:spPr>
              <a:xfrm>
                <a:off x="359490" y="419108"/>
                <a:ext cx="1581756" cy="1331141"/>
              </a:xfrm>
              <a:prstGeom prst="rect">
                <a:avLst/>
              </a:prstGeom>
            </p:spPr>
            <p:txBody>
              <a:bodyPr lIns="34838" tIns="34838" rIns="34838" bIns="34838" rtlCol="0" anchor="ctr"/>
              <a:lstStyle/>
              <a:p>
                <a:pPr algn="ctr">
                  <a:lnSpc>
                    <a:spcPts val="2240"/>
                  </a:lnSpc>
                </a:pPr>
                <a:endParaRPr sz="1200"/>
              </a:p>
            </p:txBody>
          </p:sp>
        </p:grpSp>
        <p:grpSp>
          <p:nvGrpSpPr>
            <p:cNvPr id="6" name="Group 6"/>
            <p:cNvGrpSpPr/>
            <p:nvPr/>
          </p:nvGrpSpPr>
          <p:grpSpPr>
            <a:xfrm rot="132566">
              <a:off x="7909522" y="1251948"/>
              <a:ext cx="15099778" cy="8273155"/>
              <a:chOff x="0" y="0"/>
              <a:chExt cx="2899523" cy="1588646"/>
            </a:xfrm>
          </p:grpSpPr>
          <p:sp>
            <p:nvSpPr>
              <p:cNvPr id="7" name="Freeform 7"/>
              <p:cNvSpPr/>
              <p:nvPr/>
            </p:nvSpPr>
            <p:spPr>
              <a:xfrm>
                <a:off x="0" y="0"/>
                <a:ext cx="2899523" cy="1588646"/>
              </a:xfrm>
              <a:custGeom>
                <a:avLst/>
                <a:gdLst/>
                <a:ahLst/>
                <a:cxnLst/>
                <a:rect l="l" t="t" r="r" b="b"/>
                <a:pathLst>
                  <a:path w="2899523" h="1588646">
                    <a:moveTo>
                      <a:pt x="0" y="0"/>
                    </a:moveTo>
                    <a:lnTo>
                      <a:pt x="2899523" y="0"/>
                    </a:lnTo>
                    <a:lnTo>
                      <a:pt x="2899523" y="1588646"/>
                    </a:lnTo>
                    <a:lnTo>
                      <a:pt x="0" y="1588646"/>
                    </a:lnTo>
                    <a:close/>
                  </a:path>
                </a:pathLst>
              </a:custGeom>
              <a:solidFill>
                <a:srgbClr val="00A690"/>
              </a:solidFill>
            </p:spPr>
            <p:txBody>
              <a:bodyPr/>
              <a:lstStyle/>
              <a:p>
                <a:endParaRPr lang="nl-BE" sz="1200"/>
              </a:p>
            </p:txBody>
          </p:sp>
          <p:sp>
            <p:nvSpPr>
              <p:cNvPr id="8" name="TextBox 8"/>
              <p:cNvSpPr txBox="1"/>
              <p:nvPr/>
            </p:nvSpPr>
            <p:spPr>
              <a:xfrm>
                <a:off x="0" y="-47625"/>
                <a:ext cx="2899523" cy="1636271"/>
              </a:xfrm>
              <a:prstGeom prst="rect">
                <a:avLst/>
              </a:prstGeom>
            </p:spPr>
            <p:txBody>
              <a:bodyPr lIns="34838" tIns="34838" rIns="34838" bIns="34838" rtlCol="0" anchor="ctr"/>
              <a:lstStyle/>
              <a:p>
                <a:pPr algn="ctr">
                  <a:lnSpc>
                    <a:spcPts val="2240"/>
                  </a:lnSpc>
                </a:pPr>
                <a:endParaRPr sz="1200"/>
              </a:p>
            </p:txBody>
          </p:sp>
        </p:grpSp>
        <p:grpSp>
          <p:nvGrpSpPr>
            <p:cNvPr id="9" name="Group 9"/>
            <p:cNvGrpSpPr/>
            <p:nvPr/>
          </p:nvGrpSpPr>
          <p:grpSpPr>
            <a:xfrm rot="605404">
              <a:off x="968535" y="7764881"/>
              <a:ext cx="4232799" cy="4703004"/>
              <a:chOff x="0" y="0"/>
              <a:chExt cx="812800" cy="903091"/>
            </a:xfrm>
          </p:grpSpPr>
          <p:sp>
            <p:nvSpPr>
              <p:cNvPr id="10" name="Freeform 10"/>
              <p:cNvSpPr/>
              <p:nvPr/>
            </p:nvSpPr>
            <p:spPr>
              <a:xfrm>
                <a:off x="0" y="0"/>
                <a:ext cx="812800" cy="903091"/>
              </a:xfrm>
              <a:custGeom>
                <a:avLst/>
                <a:gdLst/>
                <a:ahLst/>
                <a:cxnLst/>
                <a:rect l="l" t="t" r="r" b="b"/>
                <a:pathLst>
                  <a:path w="812800" h="903091">
                    <a:moveTo>
                      <a:pt x="0" y="0"/>
                    </a:moveTo>
                    <a:lnTo>
                      <a:pt x="812800" y="0"/>
                    </a:lnTo>
                    <a:lnTo>
                      <a:pt x="812800" y="903091"/>
                    </a:lnTo>
                    <a:lnTo>
                      <a:pt x="0" y="903091"/>
                    </a:lnTo>
                    <a:close/>
                  </a:path>
                </a:pathLst>
              </a:custGeom>
              <a:solidFill>
                <a:srgbClr val="00A690"/>
              </a:solidFill>
            </p:spPr>
            <p:txBody>
              <a:bodyPr/>
              <a:lstStyle/>
              <a:p>
                <a:endParaRPr lang="nl-BE" sz="1200"/>
              </a:p>
            </p:txBody>
          </p:sp>
          <p:sp>
            <p:nvSpPr>
              <p:cNvPr id="11" name="TextBox 11"/>
              <p:cNvSpPr txBox="1"/>
              <p:nvPr/>
            </p:nvSpPr>
            <p:spPr>
              <a:xfrm>
                <a:off x="0" y="-47625"/>
                <a:ext cx="812800" cy="950716"/>
              </a:xfrm>
              <a:prstGeom prst="rect">
                <a:avLst/>
              </a:prstGeom>
            </p:spPr>
            <p:txBody>
              <a:bodyPr lIns="34838" tIns="34838" rIns="34838" bIns="34838" rtlCol="0" anchor="ctr"/>
              <a:lstStyle/>
              <a:p>
                <a:pPr algn="ctr">
                  <a:lnSpc>
                    <a:spcPts val="2240"/>
                  </a:lnSpc>
                </a:pPr>
                <a:endParaRPr sz="1200"/>
              </a:p>
            </p:txBody>
          </p:sp>
        </p:grpSp>
        <p:grpSp>
          <p:nvGrpSpPr>
            <p:cNvPr id="12" name="Group 12"/>
            <p:cNvGrpSpPr/>
            <p:nvPr/>
          </p:nvGrpSpPr>
          <p:grpSpPr>
            <a:xfrm rot="-160280">
              <a:off x="4638321" y="8265640"/>
              <a:ext cx="13138011" cy="4232799"/>
              <a:chOff x="0" y="0"/>
              <a:chExt cx="2522816" cy="812800"/>
            </a:xfrm>
          </p:grpSpPr>
          <p:sp>
            <p:nvSpPr>
              <p:cNvPr id="13" name="Freeform 13"/>
              <p:cNvSpPr/>
              <p:nvPr/>
            </p:nvSpPr>
            <p:spPr>
              <a:xfrm>
                <a:off x="0" y="0"/>
                <a:ext cx="2522816" cy="812800"/>
              </a:xfrm>
              <a:custGeom>
                <a:avLst/>
                <a:gdLst/>
                <a:ahLst/>
                <a:cxnLst/>
                <a:rect l="l" t="t" r="r" b="b"/>
                <a:pathLst>
                  <a:path w="2522816" h="812800">
                    <a:moveTo>
                      <a:pt x="0" y="0"/>
                    </a:moveTo>
                    <a:lnTo>
                      <a:pt x="2522816" y="0"/>
                    </a:lnTo>
                    <a:lnTo>
                      <a:pt x="2522816" y="812800"/>
                    </a:lnTo>
                    <a:lnTo>
                      <a:pt x="0" y="812800"/>
                    </a:lnTo>
                    <a:close/>
                  </a:path>
                </a:pathLst>
              </a:custGeom>
              <a:solidFill>
                <a:srgbClr val="00A690"/>
              </a:solidFill>
            </p:spPr>
            <p:txBody>
              <a:bodyPr/>
              <a:lstStyle/>
              <a:p>
                <a:endParaRPr lang="nl-BE" sz="1200"/>
              </a:p>
            </p:txBody>
          </p:sp>
          <p:sp>
            <p:nvSpPr>
              <p:cNvPr id="14" name="TextBox 14"/>
              <p:cNvSpPr txBox="1"/>
              <p:nvPr/>
            </p:nvSpPr>
            <p:spPr>
              <a:xfrm>
                <a:off x="0" y="-47625"/>
                <a:ext cx="2522816" cy="860425"/>
              </a:xfrm>
              <a:prstGeom prst="rect">
                <a:avLst/>
              </a:prstGeom>
            </p:spPr>
            <p:txBody>
              <a:bodyPr lIns="34838" tIns="34838" rIns="34838" bIns="34838" rtlCol="0" anchor="ctr"/>
              <a:lstStyle/>
              <a:p>
                <a:pPr algn="ctr">
                  <a:lnSpc>
                    <a:spcPts val="2240"/>
                  </a:lnSpc>
                </a:pPr>
                <a:endParaRPr sz="1200"/>
              </a:p>
            </p:txBody>
          </p:sp>
        </p:grpSp>
        <p:grpSp>
          <p:nvGrpSpPr>
            <p:cNvPr id="15" name="Group 15"/>
            <p:cNvGrpSpPr/>
            <p:nvPr/>
          </p:nvGrpSpPr>
          <p:grpSpPr>
            <a:xfrm rot="169037">
              <a:off x="9525139" y="8295160"/>
              <a:ext cx="13138011" cy="4232799"/>
              <a:chOff x="0" y="0"/>
              <a:chExt cx="2522816" cy="812800"/>
            </a:xfrm>
          </p:grpSpPr>
          <p:sp>
            <p:nvSpPr>
              <p:cNvPr id="16" name="Freeform 16"/>
              <p:cNvSpPr/>
              <p:nvPr/>
            </p:nvSpPr>
            <p:spPr>
              <a:xfrm>
                <a:off x="0" y="0"/>
                <a:ext cx="2522816" cy="812800"/>
              </a:xfrm>
              <a:custGeom>
                <a:avLst/>
                <a:gdLst/>
                <a:ahLst/>
                <a:cxnLst/>
                <a:rect l="l" t="t" r="r" b="b"/>
                <a:pathLst>
                  <a:path w="2522816" h="812800">
                    <a:moveTo>
                      <a:pt x="0" y="0"/>
                    </a:moveTo>
                    <a:lnTo>
                      <a:pt x="2522816" y="0"/>
                    </a:lnTo>
                    <a:lnTo>
                      <a:pt x="2522816" y="812800"/>
                    </a:lnTo>
                    <a:lnTo>
                      <a:pt x="0" y="812800"/>
                    </a:lnTo>
                    <a:close/>
                  </a:path>
                </a:pathLst>
              </a:custGeom>
              <a:solidFill>
                <a:srgbClr val="00A690"/>
              </a:solidFill>
            </p:spPr>
            <p:txBody>
              <a:bodyPr/>
              <a:lstStyle/>
              <a:p>
                <a:endParaRPr lang="nl-BE" sz="1200"/>
              </a:p>
            </p:txBody>
          </p:sp>
          <p:sp>
            <p:nvSpPr>
              <p:cNvPr id="17" name="TextBox 17"/>
              <p:cNvSpPr txBox="1"/>
              <p:nvPr/>
            </p:nvSpPr>
            <p:spPr>
              <a:xfrm>
                <a:off x="0" y="-47625"/>
                <a:ext cx="2522816" cy="860425"/>
              </a:xfrm>
              <a:prstGeom prst="rect">
                <a:avLst/>
              </a:prstGeom>
            </p:spPr>
            <p:txBody>
              <a:bodyPr lIns="34838" tIns="34838" rIns="34838" bIns="34838" rtlCol="0" anchor="ctr"/>
              <a:lstStyle/>
              <a:p>
                <a:pPr algn="ctr">
                  <a:lnSpc>
                    <a:spcPts val="2240"/>
                  </a:lnSpc>
                </a:pPr>
                <a:endParaRPr sz="1200"/>
              </a:p>
            </p:txBody>
          </p:sp>
        </p:grpSp>
        <p:grpSp>
          <p:nvGrpSpPr>
            <p:cNvPr id="18" name="Group 18"/>
            <p:cNvGrpSpPr/>
            <p:nvPr/>
          </p:nvGrpSpPr>
          <p:grpSpPr>
            <a:xfrm rot="193737">
              <a:off x="19700016" y="1449543"/>
              <a:ext cx="4232799" cy="11348277"/>
              <a:chOff x="0" y="0"/>
              <a:chExt cx="812800" cy="2179144"/>
            </a:xfrm>
          </p:grpSpPr>
          <p:sp>
            <p:nvSpPr>
              <p:cNvPr id="19" name="Freeform 19"/>
              <p:cNvSpPr/>
              <p:nvPr/>
            </p:nvSpPr>
            <p:spPr>
              <a:xfrm>
                <a:off x="0" y="0"/>
                <a:ext cx="812800" cy="2179144"/>
              </a:xfrm>
              <a:custGeom>
                <a:avLst/>
                <a:gdLst/>
                <a:ahLst/>
                <a:cxnLst/>
                <a:rect l="l" t="t" r="r" b="b"/>
                <a:pathLst>
                  <a:path w="812800" h="2179144">
                    <a:moveTo>
                      <a:pt x="812800" y="1089572"/>
                    </a:moveTo>
                    <a:lnTo>
                      <a:pt x="609600" y="2179144"/>
                    </a:lnTo>
                    <a:lnTo>
                      <a:pt x="203200" y="2179144"/>
                    </a:lnTo>
                    <a:lnTo>
                      <a:pt x="0" y="1089572"/>
                    </a:lnTo>
                    <a:lnTo>
                      <a:pt x="203200" y="0"/>
                    </a:lnTo>
                    <a:lnTo>
                      <a:pt x="609600" y="0"/>
                    </a:lnTo>
                    <a:lnTo>
                      <a:pt x="812800" y="1089572"/>
                    </a:lnTo>
                    <a:close/>
                  </a:path>
                </a:pathLst>
              </a:custGeom>
              <a:solidFill>
                <a:srgbClr val="00A690"/>
              </a:solidFill>
            </p:spPr>
            <p:txBody>
              <a:bodyPr/>
              <a:lstStyle/>
              <a:p>
                <a:endParaRPr lang="nl-BE" sz="1200"/>
              </a:p>
            </p:txBody>
          </p:sp>
          <p:sp>
            <p:nvSpPr>
              <p:cNvPr id="20" name="TextBox 20"/>
              <p:cNvSpPr txBox="1"/>
              <p:nvPr/>
            </p:nvSpPr>
            <p:spPr>
              <a:xfrm>
                <a:off x="114300" y="-47625"/>
                <a:ext cx="584200" cy="2226769"/>
              </a:xfrm>
              <a:prstGeom prst="rect">
                <a:avLst/>
              </a:prstGeom>
            </p:spPr>
            <p:txBody>
              <a:bodyPr lIns="34838" tIns="34838" rIns="34838" bIns="34838" rtlCol="0" anchor="ctr"/>
              <a:lstStyle/>
              <a:p>
                <a:pPr algn="ctr">
                  <a:lnSpc>
                    <a:spcPts val="2240"/>
                  </a:lnSpc>
                </a:pPr>
                <a:endParaRPr sz="1200"/>
              </a:p>
            </p:txBody>
          </p:sp>
        </p:grpSp>
        <p:grpSp>
          <p:nvGrpSpPr>
            <p:cNvPr id="21" name="Group 21"/>
            <p:cNvGrpSpPr/>
            <p:nvPr/>
          </p:nvGrpSpPr>
          <p:grpSpPr>
            <a:xfrm rot="967508">
              <a:off x="683943" y="2724532"/>
              <a:ext cx="7353179" cy="5966736"/>
              <a:chOff x="0" y="0"/>
              <a:chExt cx="2300736" cy="1866932"/>
            </a:xfrm>
          </p:grpSpPr>
          <p:sp>
            <p:nvSpPr>
              <p:cNvPr id="22" name="Freeform 22"/>
              <p:cNvSpPr/>
              <p:nvPr/>
            </p:nvSpPr>
            <p:spPr>
              <a:xfrm>
                <a:off x="0" y="0"/>
                <a:ext cx="2300736" cy="1866932"/>
              </a:xfrm>
              <a:custGeom>
                <a:avLst/>
                <a:gdLst/>
                <a:ahLst/>
                <a:cxnLst/>
                <a:rect l="l" t="t" r="r" b="b"/>
                <a:pathLst>
                  <a:path w="2300736" h="1866932">
                    <a:moveTo>
                      <a:pt x="1150368" y="0"/>
                    </a:moveTo>
                    <a:lnTo>
                      <a:pt x="2300736" y="713104"/>
                    </a:lnTo>
                    <a:lnTo>
                      <a:pt x="1861335" y="1866932"/>
                    </a:lnTo>
                    <a:lnTo>
                      <a:pt x="439401" y="1866932"/>
                    </a:lnTo>
                    <a:lnTo>
                      <a:pt x="0" y="713104"/>
                    </a:lnTo>
                    <a:lnTo>
                      <a:pt x="1150368" y="0"/>
                    </a:lnTo>
                    <a:close/>
                  </a:path>
                </a:pathLst>
              </a:custGeom>
              <a:solidFill>
                <a:srgbClr val="00A690"/>
              </a:solidFill>
            </p:spPr>
            <p:txBody>
              <a:bodyPr/>
              <a:lstStyle/>
              <a:p>
                <a:endParaRPr lang="nl-BE" sz="1200"/>
              </a:p>
            </p:txBody>
          </p:sp>
          <p:sp>
            <p:nvSpPr>
              <p:cNvPr id="23" name="TextBox 23"/>
              <p:cNvSpPr txBox="1"/>
              <p:nvPr/>
            </p:nvSpPr>
            <p:spPr>
              <a:xfrm>
                <a:off x="359490" y="419108"/>
                <a:ext cx="1581756" cy="1331141"/>
              </a:xfrm>
              <a:prstGeom prst="rect">
                <a:avLst/>
              </a:prstGeom>
            </p:spPr>
            <p:txBody>
              <a:bodyPr lIns="34838" tIns="34838" rIns="34838" bIns="34838" rtlCol="0" anchor="ctr"/>
              <a:lstStyle/>
              <a:p>
                <a:pPr algn="ctr">
                  <a:lnSpc>
                    <a:spcPts val="2240"/>
                  </a:lnSpc>
                </a:pPr>
                <a:endParaRPr sz="1200"/>
              </a:p>
            </p:txBody>
          </p:sp>
        </p:grpSp>
      </p:grpSp>
      <p:sp>
        <p:nvSpPr>
          <p:cNvPr id="24" name="Freeform 24"/>
          <p:cNvSpPr/>
          <p:nvPr/>
        </p:nvSpPr>
        <p:spPr>
          <a:xfrm>
            <a:off x="257487" y="297661"/>
            <a:ext cx="2446736" cy="1424601"/>
          </a:xfrm>
          <a:custGeom>
            <a:avLst/>
            <a:gdLst/>
            <a:ahLst/>
            <a:cxnLst/>
            <a:rect l="l" t="t" r="r" b="b"/>
            <a:pathLst>
              <a:path w="3670104" h="2136901">
                <a:moveTo>
                  <a:pt x="0" y="0"/>
                </a:moveTo>
                <a:lnTo>
                  <a:pt x="3670104" y="0"/>
                </a:lnTo>
                <a:lnTo>
                  <a:pt x="3670104" y="2136901"/>
                </a:lnTo>
                <a:lnTo>
                  <a:pt x="0" y="2136901"/>
                </a:lnTo>
                <a:lnTo>
                  <a:pt x="0" y="0"/>
                </a:lnTo>
                <a:close/>
              </a:path>
            </a:pathLst>
          </a:custGeom>
          <a:blipFill>
            <a:blip r:embed="rId3"/>
            <a:stretch>
              <a:fillRect/>
            </a:stretch>
          </a:blipFill>
        </p:spPr>
        <p:txBody>
          <a:bodyPr/>
          <a:lstStyle/>
          <a:p>
            <a:endParaRPr lang="nl-BE" sz="1200"/>
          </a:p>
        </p:txBody>
      </p:sp>
      <p:sp>
        <p:nvSpPr>
          <p:cNvPr id="25" name="Freeform 25"/>
          <p:cNvSpPr/>
          <p:nvPr/>
        </p:nvSpPr>
        <p:spPr>
          <a:xfrm>
            <a:off x="8929610" y="272285"/>
            <a:ext cx="2103009" cy="945238"/>
          </a:xfrm>
          <a:custGeom>
            <a:avLst/>
            <a:gdLst/>
            <a:ahLst/>
            <a:cxnLst/>
            <a:rect l="l" t="t" r="r" b="b"/>
            <a:pathLst>
              <a:path w="3154514" h="1417857">
                <a:moveTo>
                  <a:pt x="0" y="0"/>
                </a:moveTo>
                <a:lnTo>
                  <a:pt x="3154514" y="0"/>
                </a:lnTo>
                <a:lnTo>
                  <a:pt x="3154514" y="1417857"/>
                </a:lnTo>
                <a:lnTo>
                  <a:pt x="0" y="1417857"/>
                </a:lnTo>
                <a:lnTo>
                  <a:pt x="0" y="0"/>
                </a:lnTo>
                <a:close/>
              </a:path>
            </a:pathLst>
          </a:custGeom>
          <a:blipFill>
            <a:blip r:embed="rId4">
              <a:extLst>
                <a:ext uri="{96DAC541-7B7A-43D3-8B79-37D633B846F1}">
                  <asvg:svgBlip xmlns:asvg="http://schemas.microsoft.com/office/drawing/2016/SVG/main" r:embed="rId5"/>
                </a:ext>
              </a:extLst>
            </a:blip>
            <a:stretch>
              <a:fillRect l="-78497" t="-26392" r="-103787"/>
            </a:stretch>
          </a:blipFill>
        </p:spPr>
        <p:txBody>
          <a:bodyPr/>
          <a:lstStyle/>
          <a:p>
            <a:endParaRPr lang="nl-BE" sz="1200"/>
          </a:p>
        </p:txBody>
      </p:sp>
      <p:sp>
        <p:nvSpPr>
          <p:cNvPr id="26" name="Freeform 26"/>
          <p:cNvSpPr/>
          <p:nvPr/>
        </p:nvSpPr>
        <p:spPr>
          <a:xfrm rot="-96029">
            <a:off x="3567221" y="340346"/>
            <a:ext cx="5823676" cy="1157455"/>
          </a:xfrm>
          <a:custGeom>
            <a:avLst/>
            <a:gdLst/>
            <a:ahLst/>
            <a:cxnLst/>
            <a:rect l="l" t="t" r="r" b="b"/>
            <a:pathLst>
              <a:path w="8735514" h="1736183">
                <a:moveTo>
                  <a:pt x="0" y="0"/>
                </a:moveTo>
                <a:lnTo>
                  <a:pt x="8735514" y="0"/>
                </a:lnTo>
                <a:lnTo>
                  <a:pt x="8735514" y="1736183"/>
                </a:lnTo>
                <a:lnTo>
                  <a:pt x="0" y="17361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BE" sz="1200"/>
          </a:p>
        </p:txBody>
      </p:sp>
      <p:grpSp>
        <p:nvGrpSpPr>
          <p:cNvPr id="27" name="Group 27"/>
          <p:cNvGrpSpPr/>
          <p:nvPr/>
        </p:nvGrpSpPr>
        <p:grpSpPr>
          <a:xfrm>
            <a:off x="1849469" y="1995312"/>
            <a:ext cx="4418526" cy="4418526"/>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C3DD"/>
            </a:solidFill>
          </p:spPr>
          <p:txBody>
            <a:bodyPr/>
            <a:lstStyle/>
            <a:p>
              <a:endParaRPr lang="nl-BE" sz="1200"/>
            </a:p>
          </p:txBody>
        </p:sp>
        <p:sp>
          <p:nvSpPr>
            <p:cNvPr id="29" name="TextBox 29"/>
            <p:cNvSpPr txBox="1"/>
            <p:nvPr/>
          </p:nvSpPr>
          <p:spPr>
            <a:xfrm>
              <a:off x="76200" y="28575"/>
              <a:ext cx="660400" cy="708025"/>
            </a:xfrm>
            <a:prstGeom prst="rect">
              <a:avLst/>
            </a:prstGeom>
          </p:spPr>
          <p:txBody>
            <a:bodyPr lIns="33867" tIns="33867" rIns="33867" bIns="33867" rtlCol="0" anchor="ctr"/>
            <a:lstStyle/>
            <a:p>
              <a:pPr algn="ctr">
                <a:lnSpc>
                  <a:spcPts val="2240"/>
                </a:lnSpc>
              </a:pPr>
              <a:endParaRPr sz="1200"/>
            </a:p>
          </p:txBody>
        </p:sp>
      </p:grpSp>
      <p:sp>
        <p:nvSpPr>
          <p:cNvPr id="30" name="Freeform 30"/>
          <p:cNvSpPr/>
          <p:nvPr/>
        </p:nvSpPr>
        <p:spPr>
          <a:xfrm>
            <a:off x="1101861" y="1690512"/>
            <a:ext cx="10754395" cy="4924462"/>
          </a:xfrm>
          <a:custGeom>
            <a:avLst/>
            <a:gdLst/>
            <a:ahLst/>
            <a:cxnLst/>
            <a:rect l="l" t="t" r="r" b="b"/>
            <a:pathLst>
              <a:path w="16131592" h="7386693">
                <a:moveTo>
                  <a:pt x="0" y="0"/>
                </a:moveTo>
                <a:lnTo>
                  <a:pt x="16131592" y="0"/>
                </a:lnTo>
                <a:lnTo>
                  <a:pt x="16131592" y="7386694"/>
                </a:lnTo>
                <a:lnTo>
                  <a:pt x="0" y="7386694"/>
                </a:lnTo>
                <a:lnTo>
                  <a:pt x="0" y="0"/>
                </a:lnTo>
                <a:close/>
              </a:path>
            </a:pathLst>
          </a:custGeom>
          <a:blipFill>
            <a:blip r:embed="rId8"/>
            <a:stretch>
              <a:fillRect l="-3666" t="-89752" r="-50801"/>
            </a:stretch>
          </a:blipFill>
        </p:spPr>
        <p:txBody>
          <a:bodyPr/>
          <a:lstStyle/>
          <a:p>
            <a:endParaRPr lang="nl-BE" sz="1200"/>
          </a:p>
        </p:txBody>
      </p:sp>
      <p:sp>
        <p:nvSpPr>
          <p:cNvPr id="31" name="Freeform 31"/>
          <p:cNvSpPr/>
          <p:nvPr/>
        </p:nvSpPr>
        <p:spPr>
          <a:xfrm>
            <a:off x="7385910" y="1198153"/>
            <a:ext cx="4240929" cy="895897"/>
          </a:xfrm>
          <a:custGeom>
            <a:avLst/>
            <a:gdLst/>
            <a:ahLst/>
            <a:cxnLst/>
            <a:rect l="l" t="t" r="r" b="b"/>
            <a:pathLst>
              <a:path w="6361394" h="1343845">
                <a:moveTo>
                  <a:pt x="0" y="0"/>
                </a:moveTo>
                <a:lnTo>
                  <a:pt x="6361394" y="0"/>
                </a:lnTo>
                <a:lnTo>
                  <a:pt x="6361394" y="1343845"/>
                </a:lnTo>
                <a:lnTo>
                  <a:pt x="0" y="13438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BE" sz="1200"/>
          </a:p>
        </p:txBody>
      </p:sp>
      <p:sp>
        <p:nvSpPr>
          <p:cNvPr id="32" name="TextBox 32"/>
          <p:cNvSpPr txBox="1"/>
          <p:nvPr/>
        </p:nvSpPr>
        <p:spPr>
          <a:xfrm>
            <a:off x="3552193" y="293986"/>
            <a:ext cx="7667433" cy="1155445"/>
          </a:xfrm>
          <a:prstGeom prst="rect">
            <a:avLst/>
          </a:prstGeom>
        </p:spPr>
        <p:txBody>
          <a:bodyPr lIns="0" tIns="0" rIns="0" bIns="0" rtlCol="0" anchor="t">
            <a:spAutoFit/>
          </a:bodyPr>
          <a:lstStyle/>
          <a:p>
            <a:pPr algn="ctr">
              <a:lnSpc>
                <a:spcPts val="9429"/>
              </a:lnSpc>
            </a:pPr>
            <a:r>
              <a:rPr lang="en-US" sz="6735">
                <a:solidFill>
                  <a:srgbClr val="00A690"/>
                </a:solidFill>
                <a:latin typeface="Ultramagnetic"/>
              </a:rPr>
              <a:t>YOUCA ACTION DAY</a:t>
            </a:r>
          </a:p>
        </p:txBody>
      </p:sp>
      <p:sp>
        <p:nvSpPr>
          <p:cNvPr id="33" name="TextBox 33"/>
          <p:cNvSpPr txBox="1"/>
          <p:nvPr/>
        </p:nvSpPr>
        <p:spPr>
          <a:xfrm>
            <a:off x="7736285" y="1303162"/>
            <a:ext cx="3769915" cy="687881"/>
          </a:xfrm>
          <a:prstGeom prst="rect">
            <a:avLst/>
          </a:prstGeom>
        </p:spPr>
        <p:txBody>
          <a:bodyPr lIns="0" tIns="0" rIns="0" bIns="0" rtlCol="0" anchor="t">
            <a:spAutoFit/>
          </a:bodyPr>
          <a:lstStyle/>
          <a:p>
            <a:pPr algn="ctr">
              <a:lnSpc>
                <a:spcPts val="5600"/>
              </a:lnSpc>
            </a:pPr>
            <a:r>
              <a:rPr lang="en-US" sz="4000">
                <a:solidFill>
                  <a:srgbClr val="00A690"/>
                </a:solidFill>
                <a:latin typeface="Ultramagnetic"/>
              </a:rPr>
              <a:t>17 OKTOBER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F3078-4A35-E610-3DAB-C0D008FAD0B6}"/>
              </a:ext>
            </a:extLst>
          </p:cNvPr>
          <p:cNvSpPr>
            <a:spLocks noGrp="1"/>
          </p:cNvSpPr>
          <p:nvPr>
            <p:ph type="title"/>
          </p:nvPr>
        </p:nvSpPr>
        <p:spPr/>
        <p:txBody>
          <a:bodyPr/>
          <a:lstStyle/>
          <a:p>
            <a:r>
              <a:rPr lang="nl-NL" dirty="0"/>
              <a:t>Stap 3 – ik heb een job – via de </a:t>
            </a:r>
            <a:r>
              <a:rPr lang="nl-NL" dirty="0" err="1"/>
              <a:t>jobbank</a:t>
            </a:r>
            <a:endParaRPr lang="nl-BE" dirty="0"/>
          </a:p>
        </p:txBody>
      </p:sp>
      <p:sp>
        <p:nvSpPr>
          <p:cNvPr id="7" name="Tekstvak 6">
            <a:extLst>
              <a:ext uri="{FF2B5EF4-FFF2-40B4-BE49-F238E27FC236}">
                <a16:creationId xmlns:a16="http://schemas.microsoft.com/office/drawing/2014/main" id="{02E731CD-B1F4-1FCC-897B-17E1862E70F4}"/>
              </a:ext>
            </a:extLst>
          </p:cNvPr>
          <p:cNvSpPr txBox="1"/>
          <p:nvPr/>
        </p:nvSpPr>
        <p:spPr>
          <a:xfrm>
            <a:off x="7745047" y="1871521"/>
            <a:ext cx="3608753" cy="2677656"/>
          </a:xfrm>
          <a:prstGeom prst="rect">
            <a:avLst/>
          </a:prstGeom>
          <a:noFill/>
        </p:spPr>
        <p:txBody>
          <a:bodyPr wrap="square" rtlCol="0">
            <a:spAutoFit/>
          </a:bodyPr>
          <a:lstStyle/>
          <a:p>
            <a:r>
              <a:rPr lang="nl-NL" sz="2400" b="1" dirty="0"/>
              <a:t>Top, de job is binnen en in orde! </a:t>
            </a:r>
          </a:p>
          <a:p>
            <a:r>
              <a:rPr lang="nl-NL" sz="2400" b="1" dirty="0"/>
              <a:t>Het aftellen kan beginnen tot </a:t>
            </a:r>
            <a:r>
              <a:rPr lang="nl-NL" sz="2400" b="1" dirty="0">
                <a:solidFill>
                  <a:schemeClr val="bg2"/>
                </a:solidFill>
              </a:rPr>
              <a:t>YOUCA Action Day </a:t>
            </a:r>
            <a:r>
              <a:rPr lang="nl-NL" sz="2400" b="1" dirty="0"/>
              <a:t>om aan de slag te gaan bij jouw werkgever.</a:t>
            </a:r>
            <a:endParaRPr lang="nl-BE" sz="2400" b="1" dirty="0"/>
          </a:p>
        </p:txBody>
      </p:sp>
      <p:pic>
        <p:nvPicPr>
          <p:cNvPr id="8" name="Afbeelding 7" descr="Afbeelding met persoon, binnen&#10;&#10;Automatisch gegenereerde beschrijving">
            <a:extLst>
              <a:ext uri="{FF2B5EF4-FFF2-40B4-BE49-F238E27FC236}">
                <a16:creationId xmlns:a16="http://schemas.microsoft.com/office/drawing/2014/main" id="{874CA0DA-930E-DF1F-C241-B7D94735CAFB}"/>
              </a:ext>
            </a:extLst>
          </p:cNvPr>
          <p:cNvPicPr>
            <a:picLocks noChangeAspect="1"/>
          </p:cNvPicPr>
          <p:nvPr/>
        </p:nvPicPr>
        <p:blipFill rotWithShape="1">
          <a:blip r:embed="rId2">
            <a:extLst>
              <a:ext uri="{28A0092B-C50C-407E-A947-70E740481C1C}">
                <a14:useLocalDpi xmlns:a14="http://schemas.microsoft.com/office/drawing/2010/main" val="0"/>
              </a:ext>
            </a:extLst>
          </a:blip>
          <a:srcRect l="6889" r="8764"/>
          <a:stretch/>
        </p:blipFill>
        <p:spPr>
          <a:xfrm>
            <a:off x="5170557" y="1828283"/>
            <a:ext cx="1500018" cy="1176601"/>
          </a:xfrm>
          <a:prstGeom prst="rect">
            <a:avLst/>
          </a:prstGeom>
        </p:spPr>
      </p:pic>
      <p:pic>
        <p:nvPicPr>
          <p:cNvPr id="9" name="Afbeelding 8" descr="Afbeelding met persoon, person, poseren, binnen&#10;&#10;Automatisch gegenereerde beschrijving">
            <a:extLst>
              <a:ext uri="{FF2B5EF4-FFF2-40B4-BE49-F238E27FC236}">
                <a16:creationId xmlns:a16="http://schemas.microsoft.com/office/drawing/2014/main" id="{2690B2FF-9904-C1BA-A991-C4BA833A0A44}"/>
              </a:ext>
            </a:extLst>
          </p:cNvPr>
          <p:cNvPicPr>
            <a:picLocks noChangeAspect="1"/>
          </p:cNvPicPr>
          <p:nvPr/>
        </p:nvPicPr>
        <p:blipFill rotWithShape="1">
          <a:blip r:embed="rId3">
            <a:extLst>
              <a:ext uri="{28A0092B-C50C-407E-A947-70E740481C1C}">
                <a14:useLocalDpi xmlns:a14="http://schemas.microsoft.com/office/drawing/2010/main" val="0"/>
              </a:ext>
            </a:extLst>
          </a:blip>
          <a:srcRect r="2497"/>
          <a:stretch/>
        </p:blipFill>
        <p:spPr>
          <a:xfrm>
            <a:off x="3441277" y="3688706"/>
            <a:ext cx="1500016" cy="1259276"/>
          </a:xfrm>
          <a:prstGeom prst="rect">
            <a:avLst/>
          </a:prstGeom>
        </p:spPr>
      </p:pic>
      <p:pic>
        <p:nvPicPr>
          <p:cNvPr id="10" name="Afbeelding 9" descr="Afbeelding met tekst&#10;&#10;Automatisch gegenereerde beschrijving">
            <a:extLst>
              <a:ext uri="{FF2B5EF4-FFF2-40B4-BE49-F238E27FC236}">
                <a16:creationId xmlns:a16="http://schemas.microsoft.com/office/drawing/2014/main" id="{5F9AE836-FD79-F6CB-6795-23242F5FC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904" y="5102607"/>
            <a:ext cx="1539362" cy="1168922"/>
          </a:xfrm>
          <a:prstGeom prst="rect">
            <a:avLst/>
          </a:prstGeom>
        </p:spPr>
      </p:pic>
      <p:pic>
        <p:nvPicPr>
          <p:cNvPr id="11" name="Afbeelding 10" descr="Afbeelding met plafond, binnen&#10;&#10;Automatisch gegenereerde beschrijving">
            <a:extLst>
              <a:ext uri="{FF2B5EF4-FFF2-40B4-BE49-F238E27FC236}">
                <a16:creationId xmlns:a16="http://schemas.microsoft.com/office/drawing/2014/main" id="{B2235AD4-F24C-EF7F-C0E4-BEB7BC8E5573}"/>
              </a:ext>
            </a:extLst>
          </p:cNvPr>
          <p:cNvPicPr>
            <a:picLocks noChangeAspect="1"/>
          </p:cNvPicPr>
          <p:nvPr/>
        </p:nvPicPr>
        <p:blipFill rotWithShape="1">
          <a:blip r:embed="rId5">
            <a:extLst>
              <a:ext uri="{28A0092B-C50C-407E-A947-70E740481C1C}">
                <a14:useLocalDpi xmlns:a14="http://schemas.microsoft.com/office/drawing/2010/main" val="0"/>
              </a:ext>
            </a:extLst>
          </a:blip>
          <a:srcRect l="9113" t="11059"/>
          <a:stretch/>
        </p:blipFill>
        <p:spPr>
          <a:xfrm rot="10800000" flipV="1">
            <a:off x="979063" y="3534081"/>
            <a:ext cx="2178013" cy="1420915"/>
          </a:xfrm>
          <a:prstGeom prst="rect">
            <a:avLst/>
          </a:prstGeom>
        </p:spPr>
      </p:pic>
      <p:pic>
        <p:nvPicPr>
          <p:cNvPr id="12" name="Afbeelding 11" descr="Afbeelding met tekst, persoon, binnen&#10;&#10;Automatisch gegenereerde beschrijving">
            <a:extLst>
              <a:ext uri="{FF2B5EF4-FFF2-40B4-BE49-F238E27FC236}">
                <a16:creationId xmlns:a16="http://schemas.microsoft.com/office/drawing/2014/main" id="{0EAF2CB6-31E5-8024-02B6-3417B491F089}"/>
              </a:ext>
            </a:extLst>
          </p:cNvPr>
          <p:cNvPicPr>
            <a:picLocks noChangeAspect="1"/>
          </p:cNvPicPr>
          <p:nvPr/>
        </p:nvPicPr>
        <p:blipFill rotWithShape="1">
          <a:blip r:embed="rId6">
            <a:extLst>
              <a:ext uri="{28A0092B-C50C-407E-A947-70E740481C1C}">
                <a14:useLocalDpi xmlns:a14="http://schemas.microsoft.com/office/drawing/2010/main" val="0"/>
              </a:ext>
            </a:extLst>
          </a:blip>
          <a:srcRect t="11470" b="18095"/>
          <a:stretch/>
        </p:blipFill>
        <p:spPr>
          <a:xfrm>
            <a:off x="5170558" y="3176287"/>
            <a:ext cx="1500017" cy="1409358"/>
          </a:xfrm>
          <a:prstGeom prst="rect">
            <a:avLst/>
          </a:prstGeom>
        </p:spPr>
      </p:pic>
      <p:pic>
        <p:nvPicPr>
          <p:cNvPr id="13" name="Afbeelding 12">
            <a:extLst>
              <a:ext uri="{FF2B5EF4-FFF2-40B4-BE49-F238E27FC236}">
                <a16:creationId xmlns:a16="http://schemas.microsoft.com/office/drawing/2014/main" id="{720B099D-5B1E-BD63-4481-D0BAC2696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70557" y="4787908"/>
            <a:ext cx="1539363" cy="969956"/>
          </a:xfrm>
          <a:prstGeom prst="rect">
            <a:avLst/>
          </a:prstGeom>
        </p:spPr>
      </p:pic>
      <p:pic>
        <p:nvPicPr>
          <p:cNvPr id="14" name="Afbeelding 13">
            <a:extLst>
              <a:ext uri="{FF2B5EF4-FFF2-40B4-BE49-F238E27FC236}">
                <a16:creationId xmlns:a16="http://schemas.microsoft.com/office/drawing/2014/main" id="{35D5FC96-BDF3-BD2F-4D73-6715A1062A83}"/>
              </a:ext>
            </a:extLst>
          </p:cNvPr>
          <p:cNvPicPr>
            <a:picLocks noChangeAspect="1"/>
          </p:cNvPicPr>
          <p:nvPr/>
        </p:nvPicPr>
        <p:blipFill rotWithShape="1">
          <a:blip r:embed="rId8">
            <a:extLst>
              <a:ext uri="{28A0092B-C50C-407E-A947-70E740481C1C}">
                <a14:useLocalDpi xmlns:a14="http://schemas.microsoft.com/office/drawing/2010/main" val="0"/>
              </a:ext>
            </a:extLst>
          </a:blip>
          <a:srcRect t="-46" b="17508"/>
          <a:stretch/>
        </p:blipFill>
        <p:spPr>
          <a:xfrm>
            <a:off x="3397904" y="1839999"/>
            <a:ext cx="1539362" cy="1694082"/>
          </a:xfrm>
          <a:prstGeom prst="rect">
            <a:avLst/>
          </a:prstGeom>
        </p:spPr>
      </p:pic>
      <p:pic>
        <p:nvPicPr>
          <p:cNvPr id="15" name="Afbeelding 14" descr="Afbeelding met persoon&#10;&#10;Automatisch gegenereerde beschrijving">
            <a:extLst>
              <a:ext uri="{FF2B5EF4-FFF2-40B4-BE49-F238E27FC236}">
                <a16:creationId xmlns:a16="http://schemas.microsoft.com/office/drawing/2014/main" id="{4871ED94-99A1-5024-C856-5FF988D388F4}"/>
              </a:ext>
            </a:extLst>
          </p:cNvPr>
          <p:cNvPicPr>
            <a:picLocks noChangeAspect="1"/>
          </p:cNvPicPr>
          <p:nvPr/>
        </p:nvPicPr>
        <p:blipFill rotWithShape="1">
          <a:blip r:embed="rId9">
            <a:extLst>
              <a:ext uri="{28A0092B-C50C-407E-A947-70E740481C1C}">
                <a14:useLocalDpi xmlns:a14="http://schemas.microsoft.com/office/drawing/2010/main" val="0"/>
              </a:ext>
            </a:extLst>
          </a:blip>
          <a:srcRect t="1" b="1852"/>
          <a:stretch/>
        </p:blipFill>
        <p:spPr>
          <a:xfrm>
            <a:off x="979063" y="1871521"/>
            <a:ext cx="2113751" cy="1557479"/>
          </a:xfrm>
          <a:prstGeom prst="rect">
            <a:avLst/>
          </a:prstGeom>
        </p:spPr>
      </p:pic>
      <p:pic>
        <p:nvPicPr>
          <p:cNvPr id="16" name="Afbeelding 15" descr="Afbeelding met tekst, persoon, binnen&#10;&#10;Automatisch gegenereerde beschrijving">
            <a:extLst>
              <a:ext uri="{FF2B5EF4-FFF2-40B4-BE49-F238E27FC236}">
                <a16:creationId xmlns:a16="http://schemas.microsoft.com/office/drawing/2014/main" id="{0F98C8E8-134E-AF2B-91B5-EC88650D2EC2}"/>
              </a:ext>
            </a:extLst>
          </p:cNvPr>
          <p:cNvPicPr>
            <a:picLocks noChangeAspect="1"/>
          </p:cNvPicPr>
          <p:nvPr/>
        </p:nvPicPr>
        <p:blipFill rotWithShape="1">
          <a:blip r:embed="rId10">
            <a:extLst>
              <a:ext uri="{28A0092B-C50C-407E-A947-70E740481C1C}">
                <a14:useLocalDpi xmlns:a14="http://schemas.microsoft.com/office/drawing/2010/main" val="0"/>
              </a:ext>
            </a:extLst>
          </a:blip>
          <a:srcRect l="6260"/>
          <a:stretch/>
        </p:blipFill>
        <p:spPr>
          <a:xfrm>
            <a:off x="979063" y="5060077"/>
            <a:ext cx="2235595" cy="1591910"/>
          </a:xfrm>
          <a:prstGeom prst="rect">
            <a:avLst/>
          </a:prstGeom>
        </p:spPr>
      </p:pic>
    </p:spTree>
    <p:extLst>
      <p:ext uri="{BB962C8B-B14F-4D97-AF65-F5344CB8AC3E}">
        <p14:creationId xmlns:p14="http://schemas.microsoft.com/office/powerpoint/2010/main" val="113306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5AE9C-EE0A-2B29-73C8-19F564689616}"/>
              </a:ext>
            </a:extLst>
          </p:cNvPr>
          <p:cNvSpPr>
            <a:spLocks noGrp="1"/>
          </p:cNvSpPr>
          <p:nvPr>
            <p:ph type="title"/>
          </p:nvPr>
        </p:nvSpPr>
        <p:spPr/>
        <p:txBody>
          <a:bodyPr/>
          <a:lstStyle/>
          <a:p>
            <a:r>
              <a:rPr lang="nl-NL" dirty="0"/>
              <a:t>Stap 4 – YOUCA Action Day</a:t>
            </a:r>
            <a:endParaRPr lang="nl-BE" dirty="0"/>
          </a:p>
        </p:txBody>
      </p:sp>
      <p:pic>
        <p:nvPicPr>
          <p:cNvPr id="5" name="Afbeelding 4" descr="Afbeelding met kleding, glimlach, persoon, Menselijk gezicht&#10;&#10;Automatisch gegenereerde beschrijving">
            <a:extLst>
              <a:ext uri="{FF2B5EF4-FFF2-40B4-BE49-F238E27FC236}">
                <a16:creationId xmlns:a16="http://schemas.microsoft.com/office/drawing/2014/main" id="{0DE9E1C2-FB0E-722B-8202-D5F307AAF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089" y="3016251"/>
            <a:ext cx="4650581" cy="3100387"/>
          </a:xfrm>
          <a:prstGeom prst="rect">
            <a:avLst/>
          </a:prstGeom>
          <a:effectLst>
            <a:outerShdw blurRad="63500" sx="102000" sy="102000" algn="ctr" rotWithShape="0">
              <a:prstClr val="black">
                <a:alpha val="40000"/>
              </a:prstClr>
            </a:outerShdw>
          </a:effectLst>
        </p:spPr>
      </p:pic>
      <p:sp>
        <p:nvSpPr>
          <p:cNvPr id="6" name="Tekstvak 5">
            <a:extLst>
              <a:ext uri="{FF2B5EF4-FFF2-40B4-BE49-F238E27FC236}">
                <a16:creationId xmlns:a16="http://schemas.microsoft.com/office/drawing/2014/main" id="{F84EBA1A-09E1-073A-FEBF-CC444F75E9A8}"/>
              </a:ext>
            </a:extLst>
          </p:cNvPr>
          <p:cNvSpPr txBox="1"/>
          <p:nvPr/>
        </p:nvSpPr>
        <p:spPr>
          <a:xfrm>
            <a:off x="1009051" y="1690688"/>
            <a:ext cx="2836667" cy="1569660"/>
          </a:xfrm>
          <a:prstGeom prst="rect">
            <a:avLst/>
          </a:prstGeom>
          <a:noFill/>
        </p:spPr>
        <p:txBody>
          <a:bodyPr wrap="square" rtlCol="0">
            <a:spAutoFit/>
          </a:bodyPr>
          <a:lstStyle/>
          <a:p>
            <a:r>
              <a:rPr lang="nl-NL" sz="2400" b="1" dirty="0"/>
              <a:t>Hoe bereid ik mij voor op mijn </a:t>
            </a:r>
            <a:r>
              <a:rPr lang="nl-NL" sz="2400" b="1" dirty="0">
                <a:solidFill>
                  <a:srgbClr val="FECC00"/>
                </a:solidFill>
              </a:rPr>
              <a:t>YOUCA</a:t>
            </a:r>
            <a:r>
              <a:rPr lang="nl-NL" sz="2400" b="1" dirty="0"/>
              <a:t> </a:t>
            </a:r>
            <a:r>
              <a:rPr lang="nl-NL" sz="2400" b="1" dirty="0">
                <a:solidFill>
                  <a:srgbClr val="19536A"/>
                </a:solidFill>
              </a:rPr>
              <a:t>Action Day</a:t>
            </a:r>
            <a:r>
              <a:rPr lang="nl-NL" sz="2400" b="1" dirty="0"/>
              <a:t>?</a:t>
            </a:r>
            <a:endParaRPr lang="nl-BE" sz="2400" b="1" dirty="0"/>
          </a:p>
        </p:txBody>
      </p:sp>
      <p:sp>
        <p:nvSpPr>
          <p:cNvPr id="7" name="Tekstvak 6">
            <a:extLst>
              <a:ext uri="{FF2B5EF4-FFF2-40B4-BE49-F238E27FC236}">
                <a16:creationId xmlns:a16="http://schemas.microsoft.com/office/drawing/2014/main" id="{89420247-32F6-544A-7F01-6DFAC9E18980}"/>
              </a:ext>
            </a:extLst>
          </p:cNvPr>
          <p:cNvSpPr txBox="1"/>
          <p:nvPr/>
        </p:nvSpPr>
        <p:spPr>
          <a:xfrm>
            <a:off x="7478908" y="3072667"/>
            <a:ext cx="2836667" cy="2308324"/>
          </a:xfrm>
          <a:prstGeom prst="rect">
            <a:avLst/>
          </a:prstGeom>
          <a:noFill/>
        </p:spPr>
        <p:txBody>
          <a:bodyPr wrap="square" rtlCol="0">
            <a:spAutoFit/>
          </a:bodyPr>
          <a:lstStyle/>
          <a:p>
            <a:r>
              <a:rPr lang="nl-NL" sz="2400" b="1" dirty="0"/>
              <a:t>Alle belangrijke info – van locatie tot </a:t>
            </a:r>
            <a:r>
              <a:rPr lang="nl-NL" sz="2400" b="1" dirty="0" err="1"/>
              <a:t>startuur</a:t>
            </a:r>
            <a:r>
              <a:rPr lang="nl-NL" sz="2400" b="1" dirty="0"/>
              <a:t> – vind je terug  in de </a:t>
            </a:r>
            <a:r>
              <a:rPr lang="nl-NL" sz="2400" b="1" dirty="0" err="1"/>
              <a:t>jobbank</a:t>
            </a:r>
            <a:endParaRPr lang="nl-BE" sz="2400" b="1" dirty="0"/>
          </a:p>
        </p:txBody>
      </p:sp>
      <p:pic>
        <p:nvPicPr>
          <p:cNvPr id="10" name="Afbeelding 9">
            <a:extLst>
              <a:ext uri="{FF2B5EF4-FFF2-40B4-BE49-F238E27FC236}">
                <a16:creationId xmlns:a16="http://schemas.microsoft.com/office/drawing/2014/main" id="{D609AFC3-20EA-1968-7C30-D1614D12E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891733">
            <a:off x="8687875" y="5069544"/>
            <a:ext cx="793856" cy="1361331"/>
          </a:xfrm>
          <a:prstGeom prst="rect">
            <a:avLst/>
          </a:prstGeom>
        </p:spPr>
      </p:pic>
      <p:sp>
        <p:nvSpPr>
          <p:cNvPr id="12" name="Tekstvak 11">
            <a:extLst>
              <a:ext uri="{FF2B5EF4-FFF2-40B4-BE49-F238E27FC236}">
                <a16:creationId xmlns:a16="http://schemas.microsoft.com/office/drawing/2014/main" id="{DC9656C8-A566-7E50-E363-B1004EA8A77D}"/>
              </a:ext>
            </a:extLst>
          </p:cNvPr>
          <p:cNvSpPr txBox="1"/>
          <p:nvPr/>
        </p:nvSpPr>
        <p:spPr>
          <a:xfrm>
            <a:off x="8474986" y="6116638"/>
            <a:ext cx="3313505" cy="400110"/>
          </a:xfrm>
          <a:prstGeom prst="rect">
            <a:avLst/>
          </a:prstGeom>
          <a:noFill/>
        </p:spPr>
        <p:txBody>
          <a:bodyPr wrap="square" rtlCol="0">
            <a:spAutoFit/>
          </a:bodyPr>
          <a:lstStyle/>
          <a:p>
            <a:r>
              <a:rPr lang="nl-NL" sz="2000" b="1" dirty="0"/>
              <a:t>Zie geaccepteerde job!</a:t>
            </a:r>
            <a:endParaRPr lang="nl-BE" sz="2000" b="1" dirty="0"/>
          </a:p>
        </p:txBody>
      </p:sp>
    </p:spTree>
    <p:extLst>
      <p:ext uri="{BB962C8B-B14F-4D97-AF65-F5344CB8AC3E}">
        <p14:creationId xmlns:p14="http://schemas.microsoft.com/office/powerpoint/2010/main" val="298225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2245C-22A8-8066-58A7-2C019C14D446}"/>
              </a:ext>
            </a:extLst>
          </p:cNvPr>
          <p:cNvSpPr>
            <a:spLocks noGrp="1"/>
          </p:cNvSpPr>
          <p:nvPr>
            <p:ph type="title"/>
          </p:nvPr>
        </p:nvSpPr>
        <p:spPr/>
        <p:txBody>
          <a:bodyPr/>
          <a:lstStyle/>
          <a:p>
            <a:r>
              <a:rPr lang="nl-BE" dirty="0"/>
              <a:t>Problemen?</a:t>
            </a:r>
          </a:p>
        </p:txBody>
      </p:sp>
      <p:sp>
        <p:nvSpPr>
          <p:cNvPr id="3" name="Tijdelijke aanduiding voor inhoud 2">
            <a:extLst>
              <a:ext uri="{FF2B5EF4-FFF2-40B4-BE49-F238E27FC236}">
                <a16:creationId xmlns:a16="http://schemas.microsoft.com/office/drawing/2014/main" id="{B62A3CB9-A6C9-45D0-77F3-23AC85E7F3BD}"/>
              </a:ext>
            </a:extLst>
          </p:cNvPr>
          <p:cNvSpPr>
            <a:spLocks noGrp="1"/>
          </p:cNvSpPr>
          <p:nvPr>
            <p:ph idx="1"/>
          </p:nvPr>
        </p:nvSpPr>
        <p:spPr>
          <a:xfrm>
            <a:off x="838200" y="1776088"/>
            <a:ext cx="10515600" cy="4351338"/>
          </a:xfrm>
        </p:spPr>
        <p:txBody>
          <a:bodyPr/>
          <a:lstStyle/>
          <a:p>
            <a:r>
              <a:rPr lang="nl-NL" dirty="0" err="1"/>
              <a:t>Jobbank</a:t>
            </a:r>
            <a:r>
              <a:rPr lang="nl-NL" dirty="0"/>
              <a:t> handleiding voor leerlingen</a:t>
            </a:r>
          </a:p>
          <a:p>
            <a:endParaRPr lang="nl-NL" dirty="0"/>
          </a:p>
          <a:p>
            <a:endParaRPr lang="nl-NL" dirty="0"/>
          </a:p>
          <a:p>
            <a:endParaRPr lang="nl-NL" dirty="0"/>
          </a:p>
          <a:p>
            <a:endParaRPr lang="nl-NL" dirty="0"/>
          </a:p>
          <a:p>
            <a:endParaRPr lang="nl-NL" dirty="0"/>
          </a:p>
          <a:p>
            <a:r>
              <a:rPr lang="nl-NL" dirty="0"/>
              <a:t>Neem contact op met de helpdesk</a:t>
            </a:r>
            <a:endParaRPr lang="nl-BE" dirty="0"/>
          </a:p>
        </p:txBody>
      </p:sp>
      <p:pic>
        <p:nvPicPr>
          <p:cNvPr id="5" name="Afbeelding 4">
            <a:extLst>
              <a:ext uri="{FF2B5EF4-FFF2-40B4-BE49-F238E27FC236}">
                <a16:creationId xmlns:a16="http://schemas.microsoft.com/office/drawing/2014/main" id="{ADF6465D-2E98-883B-598C-0F0D43E6E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749824">
            <a:off x="6757275" y="5147935"/>
            <a:ext cx="1135684" cy="1195421"/>
          </a:xfrm>
          <a:prstGeom prst="rect">
            <a:avLst/>
          </a:prstGeom>
        </p:spPr>
      </p:pic>
      <p:sp>
        <p:nvSpPr>
          <p:cNvPr id="7" name="Tekstvak 6">
            <a:extLst>
              <a:ext uri="{FF2B5EF4-FFF2-40B4-BE49-F238E27FC236}">
                <a16:creationId xmlns:a16="http://schemas.microsoft.com/office/drawing/2014/main" id="{C01E6091-3290-9F3E-5689-F75B3204B073}"/>
              </a:ext>
            </a:extLst>
          </p:cNvPr>
          <p:cNvSpPr txBox="1"/>
          <p:nvPr/>
        </p:nvSpPr>
        <p:spPr>
          <a:xfrm>
            <a:off x="7843346" y="5594013"/>
            <a:ext cx="2857992" cy="923330"/>
          </a:xfrm>
          <a:prstGeom prst="rect">
            <a:avLst/>
          </a:prstGeom>
          <a:noFill/>
        </p:spPr>
        <p:txBody>
          <a:bodyPr wrap="square">
            <a:spAutoFit/>
          </a:bodyPr>
          <a:lstStyle/>
          <a:p>
            <a:r>
              <a:rPr lang="nl-BE" sz="1800" b="1" dirty="0">
                <a:solidFill>
                  <a:srgbClr val="00A690"/>
                </a:solidFill>
                <a:hlinkClick r:id="rId4">
                  <a:extLst>
                    <a:ext uri="{A12FA001-AC4F-418D-AE19-62706E023703}">
                      <ahyp:hlinkClr xmlns:ahyp="http://schemas.microsoft.com/office/drawing/2018/hyperlinkcolor" val="tx"/>
                    </a:ext>
                  </a:extLst>
                </a:hlinkClick>
              </a:rPr>
              <a:t>helpdesk@youca.be</a:t>
            </a:r>
            <a:endParaRPr lang="nl-BE" sz="1800" b="1" dirty="0">
              <a:solidFill>
                <a:srgbClr val="00A690"/>
              </a:solidFill>
            </a:endParaRPr>
          </a:p>
          <a:p>
            <a:endParaRPr lang="nl-BE" b="1" dirty="0">
              <a:solidFill>
                <a:srgbClr val="00A690"/>
              </a:solidFill>
            </a:endParaRPr>
          </a:p>
          <a:p>
            <a:r>
              <a:rPr lang="nl-BE" sz="1800" b="1" kern="0" dirty="0">
                <a:solidFill>
                  <a:srgbClr val="00A690"/>
                </a:solidFill>
                <a:effectLst/>
                <a:latin typeface="Montserrat" panose="00000500000000000000" pitchFamily="2" charset="0"/>
                <a:ea typeface="Calibri" panose="020F0502020204030204" pitchFamily="34" charset="0"/>
              </a:rPr>
              <a:t>0471 80 61 81</a:t>
            </a:r>
            <a:endParaRPr lang="nl-BE" sz="1800" b="1" dirty="0">
              <a:solidFill>
                <a:srgbClr val="00A690"/>
              </a:solidFill>
              <a:latin typeface="Montserrat" panose="00000500000000000000" pitchFamily="2" charset="0"/>
            </a:endParaRPr>
          </a:p>
        </p:txBody>
      </p:sp>
      <p:pic>
        <p:nvPicPr>
          <p:cNvPr id="8" name="Afbeelding 7">
            <a:extLst>
              <a:ext uri="{FF2B5EF4-FFF2-40B4-BE49-F238E27FC236}">
                <a16:creationId xmlns:a16="http://schemas.microsoft.com/office/drawing/2014/main" id="{7F1C9EFB-C08B-5EE7-0CED-D0E41A048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914287" flipH="1">
            <a:off x="7043370" y="2438914"/>
            <a:ext cx="1739196" cy="1830677"/>
          </a:xfrm>
          <a:prstGeom prst="rect">
            <a:avLst/>
          </a:prstGeom>
        </p:spPr>
      </p:pic>
      <p:sp>
        <p:nvSpPr>
          <p:cNvPr id="10" name="Tekstvak 9">
            <a:extLst>
              <a:ext uri="{FF2B5EF4-FFF2-40B4-BE49-F238E27FC236}">
                <a16:creationId xmlns:a16="http://schemas.microsoft.com/office/drawing/2014/main" id="{085EFB9D-030A-3E15-652E-0DCFFFE0BF40}"/>
              </a:ext>
            </a:extLst>
          </p:cNvPr>
          <p:cNvSpPr txBox="1"/>
          <p:nvPr/>
        </p:nvSpPr>
        <p:spPr>
          <a:xfrm>
            <a:off x="3375422" y="3105834"/>
            <a:ext cx="3799189" cy="646331"/>
          </a:xfrm>
          <a:prstGeom prst="rect">
            <a:avLst/>
          </a:prstGeom>
          <a:noFill/>
        </p:spPr>
        <p:txBody>
          <a:bodyPr wrap="square">
            <a:spAutoFit/>
          </a:bodyPr>
          <a:lstStyle/>
          <a:p>
            <a:r>
              <a:rPr lang="nl-BE" b="1" dirty="0">
                <a:solidFill>
                  <a:srgbClr val="00A690"/>
                </a:solidFill>
                <a:hlinkClick r:id="rId5">
                  <a:extLst>
                    <a:ext uri="{A12FA001-AC4F-418D-AE19-62706E023703}">
                      <ahyp:hlinkClr xmlns:ahyp="http://schemas.microsoft.com/office/drawing/2018/hyperlinkcolor" val="tx"/>
                    </a:ext>
                  </a:extLst>
                </a:hlinkClick>
              </a:rPr>
              <a:t>https://www.youca.be/nodes/handleidingjobbank/nl</a:t>
            </a:r>
            <a:r>
              <a:rPr lang="nl-BE" b="1" dirty="0">
                <a:solidFill>
                  <a:srgbClr val="00A690"/>
                </a:solidFill>
              </a:rPr>
              <a:t> </a:t>
            </a:r>
          </a:p>
        </p:txBody>
      </p:sp>
      <p:pic>
        <p:nvPicPr>
          <p:cNvPr id="12" name="Afbeelding 11">
            <a:extLst>
              <a:ext uri="{FF2B5EF4-FFF2-40B4-BE49-F238E27FC236}">
                <a16:creationId xmlns:a16="http://schemas.microsoft.com/office/drawing/2014/main" id="{724AA8C7-92EC-4B9A-03DF-8E989DF1FA94}"/>
              </a:ext>
            </a:extLst>
          </p:cNvPr>
          <p:cNvPicPr>
            <a:picLocks noChangeAspect="1"/>
          </p:cNvPicPr>
          <p:nvPr/>
        </p:nvPicPr>
        <p:blipFill rotWithShape="1">
          <a:blip r:embed="rId6"/>
          <a:srcRect l="51468" t="19338" r="28867" b="26147"/>
          <a:stretch/>
        </p:blipFill>
        <p:spPr>
          <a:xfrm rot="781380">
            <a:off x="9035548" y="782626"/>
            <a:ext cx="2010492" cy="29609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569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descr="Afbeelding met tekst, visitekaartje, schermopname&#10;&#10;Automatisch gegenereerde beschrijving">
            <a:extLst>
              <a:ext uri="{FF2B5EF4-FFF2-40B4-BE49-F238E27FC236}">
                <a16:creationId xmlns:a16="http://schemas.microsoft.com/office/drawing/2014/main" id="{5FA76C67-7932-C2BA-83EC-05C3E1EABFCA}"/>
              </a:ext>
            </a:extLst>
          </p:cNvPr>
          <p:cNvPicPr>
            <a:picLocks noChangeAspect="1"/>
          </p:cNvPicPr>
          <p:nvPr/>
        </p:nvPicPr>
        <p:blipFill rotWithShape="1">
          <a:blip r:embed="rId3">
            <a:extLst>
              <a:ext uri="{28A0092B-C50C-407E-A947-70E740481C1C}">
                <a14:useLocalDpi xmlns:a14="http://schemas.microsoft.com/office/drawing/2010/main" val="0"/>
              </a:ext>
            </a:extLst>
          </a:blip>
          <a:srcRect l="17106" t="34628" r="14608" b="16491"/>
          <a:stretch/>
        </p:blipFill>
        <p:spPr>
          <a:xfrm>
            <a:off x="7042479" y="3275748"/>
            <a:ext cx="2515603" cy="3205263"/>
          </a:xfrm>
          <a:prstGeom prst="rect">
            <a:avLst/>
          </a:prstGeom>
        </p:spPr>
      </p:pic>
      <p:pic>
        <p:nvPicPr>
          <p:cNvPr id="5" name="Afbeelding 4" descr="Afbeelding met tekst&#10;&#10;Automatisch gegenereerde beschrijving">
            <a:extLst>
              <a:ext uri="{FF2B5EF4-FFF2-40B4-BE49-F238E27FC236}">
                <a16:creationId xmlns:a16="http://schemas.microsoft.com/office/drawing/2014/main" id="{E541A1E3-7A5C-2E1C-EDE2-D65EDAC2CEAD}"/>
              </a:ext>
            </a:extLst>
          </p:cNvPr>
          <p:cNvPicPr>
            <a:picLocks noChangeAspect="1"/>
          </p:cNvPicPr>
          <p:nvPr/>
        </p:nvPicPr>
        <p:blipFill rotWithShape="1">
          <a:blip r:embed="rId4">
            <a:extLst>
              <a:ext uri="{28A0092B-C50C-407E-A947-70E740481C1C}">
                <a14:useLocalDpi xmlns:a14="http://schemas.microsoft.com/office/drawing/2010/main" val="0"/>
              </a:ext>
            </a:extLst>
          </a:blip>
          <a:srcRect l="22779" r="51178"/>
          <a:stretch/>
        </p:blipFill>
        <p:spPr>
          <a:xfrm>
            <a:off x="0" y="118850"/>
            <a:ext cx="2128901" cy="4598190"/>
          </a:xfrm>
          <a:prstGeom prst="rect">
            <a:avLst/>
          </a:prstGeom>
        </p:spPr>
      </p:pic>
      <p:sp>
        <p:nvSpPr>
          <p:cNvPr id="11" name="Titel 2">
            <a:extLst>
              <a:ext uri="{FF2B5EF4-FFF2-40B4-BE49-F238E27FC236}">
                <a16:creationId xmlns:a16="http://schemas.microsoft.com/office/drawing/2014/main" id="{86148D13-9FFD-5874-E3F9-06D9A8F85E79}"/>
              </a:ext>
            </a:extLst>
          </p:cNvPr>
          <p:cNvSpPr txBox="1">
            <a:spLocks/>
          </p:cNvSpPr>
          <p:nvPr/>
        </p:nvSpPr>
        <p:spPr>
          <a:xfrm>
            <a:off x="2128901" y="1146899"/>
            <a:ext cx="6501752"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nl-BE" sz="7200" b="1" dirty="0">
                <a:solidFill>
                  <a:srgbClr val="00A690"/>
                </a:solidFill>
              </a:rPr>
              <a:t>VEEL SUCCES!</a:t>
            </a:r>
          </a:p>
        </p:txBody>
      </p:sp>
      <p:pic>
        <p:nvPicPr>
          <p:cNvPr id="13" name="Afbeelding 12">
            <a:extLst>
              <a:ext uri="{FF2B5EF4-FFF2-40B4-BE49-F238E27FC236}">
                <a16:creationId xmlns:a16="http://schemas.microsoft.com/office/drawing/2014/main" id="{2A40F056-35C4-8040-8CA3-FC8019B5674C}"/>
              </a:ext>
            </a:extLst>
          </p:cNvPr>
          <p:cNvPicPr>
            <a:picLocks noChangeAspect="1"/>
          </p:cNvPicPr>
          <p:nvPr/>
        </p:nvPicPr>
        <p:blipFill rotWithShape="1">
          <a:blip r:embed="rId5">
            <a:extLst>
              <a:ext uri="{28A0092B-C50C-407E-A947-70E740481C1C}">
                <a14:useLocalDpi xmlns:a14="http://schemas.microsoft.com/office/drawing/2010/main" val="0"/>
              </a:ext>
            </a:extLst>
          </a:blip>
          <a:srcRect l="9414"/>
          <a:stretch/>
        </p:blipFill>
        <p:spPr>
          <a:xfrm>
            <a:off x="9817768" y="3114360"/>
            <a:ext cx="2253050" cy="2857628"/>
          </a:xfrm>
          <a:prstGeom prst="rect">
            <a:avLst/>
          </a:prstGeom>
        </p:spPr>
      </p:pic>
      <p:sp>
        <p:nvSpPr>
          <p:cNvPr id="18" name="Tekstvak 17">
            <a:extLst>
              <a:ext uri="{FF2B5EF4-FFF2-40B4-BE49-F238E27FC236}">
                <a16:creationId xmlns:a16="http://schemas.microsoft.com/office/drawing/2014/main" id="{FA83D1D6-3B03-08E2-31AF-CA7A9311262A}"/>
              </a:ext>
            </a:extLst>
          </p:cNvPr>
          <p:cNvSpPr txBox="1"/>
          <p:nvPr/>
        </p:nvSpPr>
        <p:spPr>
          <a:xfrm>
            <a:off x="6939711" y="5537922"/>
            <a:ext cx="2515603" cy="400110"/>
          </a:xfrm>
          <a:prstGeom prst="rect">
            <a:avLst/>
          </a:prstGeom>
          <a:solidFill>
            <a:schemeClr val="bg1"/>
          </a:solidFill>
        </p:spPr>
        <p:txBody>
          <a:bodyPr wrap="square" rtlCol="0">
            <a:spAutoFit/>
          </a:bodyPr>
          <a:lstStyle/>
          <a:p>
            <a:pPr algn="ctr"/>
            <a:r>
              <a:rPr lang="nl-BE" sz="2000" b="1" dirty="0">
                <a:solidFill>
                  <a:schemeClr val="accent4"/>
                </a:solidFill>
                <a:latin typeface="Daytona Condensed" panose="020B0604020202020204" pitchFamily="34" charset="0"/>
              </a:rPr>
              <a:t>YOUCA_VZW</a:t>
            </a:r>
          </a:p>
        </p:txBody>
      </p:sp>
      <p:sp>
        <p:nvSpPr>
          <p:cNvPr id="19" name="Titel 2">
            <a:extLst>
              <a:ext uri="{FF2B5EF4-FFF2-40B4-BE49-F238E27FC236}">
                <a16:creationId xmlns:a16="http://schemas.microsoft.com/office/drawing/2014/main" id="{E4562A01-14BB-ED78-B521-561264D3EB38}"/>
              </a:ext>
            </a:extLst>
          </p:cNvPr>
          <p:cNvSpPr txBox="1">
            <a:spLocks/>
          </p:cNvSpPr>
          <p:nvPr/>
        </p:nvSpPr>
        <p:spPr>
          <a:xfrm>
            <a:off x="7732296" y="2740224"/>
            <a:ext cx="4459704" cy="6389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nl-BE" sz="2000" b="1" dirty="0">
                <a:solidFill>
                  <a:srgbClr val="19536A"/>
                </a:solidFill>
                <a:latin typeface="+mn-lt"/>
              </a:rPr>
              <a:t>Volg ons op sociale media!</a:t>
            </a:r>
            <a:endParaRPr lang="nl-BE" sz="2000" b="1" dirty="0">
              <a:solidFill>
                <a:srgbClr val="FECC00"/>
              </a:solidFill>
              <a:latin typeface="+mn-lt"/>
            </a:endParaRPr>
          </a:p>
        </p:txBody>
      </p:sp>
    </p:spTree>
    <p:extLst>
      <p:ext uri="{BB962C8B-B14F-4D97-AF65-F5344CB8AC3E}">
        <p14:creationId xmlns:p14="http://schemas.microsoft.com/office/powerpoint/2010/main" val="418892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63827" y="995997"/>
            <a:ext cx="3403168" cy="718919"/>
          </a:xfrm>
          <a:custGeom>
            <a:avLst/>
            <a:gdLst/>
            <a:ahLst/>
            <a:cxnLst/>
            <a:rect l="l" t="t" r="r" b="b"/>
            <a:pathLst>
              <a:path w="5104752" h="1078379">
                <a:moveTo>
                  <a:pt x="0" y="0"/>
                </a:moveTo>
                <a:lnTo>
                  <a:pt x="5104753" y="0"/>
                </a:lnTo>
                <a:lnTo>
                  <a:pt x="5104753" y="1078379"/>
                </a:lnTo>
                <a:lnTo>
                  <a:pt x="0" y="1078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BE" sz="1200"/>
          </a:p>
        </p:txBody>
      </p:sp>
      <p:sp>
        <p:nvSpPr>
          <p:cNvPr id="3" name="Freeform 3"/>
          <p:cNvSpPr/>
          <p:nvPr/>
        </p:nvSpPr>
        <p:spPr>
          <a:xfrm rot="-96734">
            <a:off x="459450" y="348035"/>
            <a:ext cx="4527685" cy="918419"/>
          </a:xfrm>
          <a:custGeom>
            <a:avLst/>
            <a:gdLst/>
            <a:ahLst/>
            <a:cxnLst/>
            <a:rect l="l" t="t" r="r" b="b"/>
            <a:pathLst>
              <a:path w="6791528" h="1377628">
                <a:moveTo>
                  <a:pt x="0" y="0"/>
                </a:moveTo>
                <a:lnTo>
                  <a:pt x="6791529" y="0"/>
                </a:lnTo>
                <a:lnTo>
                  <a:pt x="6791529" y="1377628"/>
                </a:lnTo>
                <a:lnTo>
                  <a:pt x="0" y="1377628"/>
                </a:lnTo>
                <a:lnTo>
                  <a:pt x="0" y="0"/>
                </a:lnTo>
                <a:close/>
              </a:path>
            </a:pathLst>
          </a:custGeom>
          <a:blipFill>
            <a:blip r:embed="rId5">
              <a:extLst>
                <a:ext uri="{96DAC541-7B7A-43D3-8B79-37D633B846F1}">
                  <asvg:svgBlip xmlns:asvg="http://schemas.microsoft.com/office/drawing/2016/SVG/main" r:embed="rId6"/>
                </a:ext>
              </a:extLst>
            </a:blip>
            <a:stretch>
              <a:fillRect r="-2274"/>
            </a:stretch>
          </a:blipFill>
        </p:spPr>
        <p:txBody>
          <a:bodyPr/>
          <a:lstStyle/>
          <a:p>
            <a:endParaRPr lang="nl-BE" sz="1200"/>
          </a:p>
        </p:txBody>
      </p:sp>
      <p:sp>
        <p:nvSpPr>
          <p:cNvPr id="4" name="Freeform 4"/>
          <p:cNvSpPr/>
          <p:nvPr/>
        </p:nvSpPr>
        <p:spPr>
          <a:xfrm>
            <a:off x="4772548" y="290874"/>
            <a:ext cx="2227049" cy="915741"/>
          </a:xfrm>
          <a:custGeom>
            <a:avLst/>
            <a:gdLst/>
            <a:ahLst/>
            <a:cxnLst/>
            <a:rect l="l" t="t" r="r" b="b"/>
            <a:pathLst>
              <a:path w="3340573" h="1373612">
                <a:moveTo>
                  <a:pt x="0" y="0"/>
                </a:moveTo>
                <a:lnTo>
                  <a:pt x="3340573" y="0"/>
                </a:lnTo>
                <a:lnTo>
                  <a:pt x="3340573" y="1373612"/>
                </a:lnTo>
                <a:lnTo>
                  <a:pt x="0" y="1373612"/>
                </a:lnTo>
                <a:lnTo>
                  <a:pt x="0" y="0"/>
                </a:lnTo>
                <a:close/>
              </a:path>
            </a:pathLst>
          </a:custGeom>
          <a:blipFill>
            <a:blip r:embed="rId3">
              <a:extLst>
                <a:ext uri="{96DAC541-7B7A-43D3-8B79-37D633B846F1}">
                  <asvg:svgBlip xmlns:asvg="http://schemas.microsoft.com/office/drawing/2016/SVG/main" r:embed="rId4"/>
                </a:ext>
              </a:extLst>
            </a:blip>
            <a:stretch>
              <a:fillRect l="-1752" t="-7296" r="-108139" b="-535"/>
            </a:stretch>
          </a:blipFill>
        </p:spPr>
        <p:txBody>
          <a:bodyPr/>
          <a:lstStyle/>
          <a:p>
            <a:endParaRPr lang="nl-BE" sz="1200"/>
          </a:p>
        </p:txBody>
      </p:sp>
      <p:grpSp>
        <p:nvGrpSpPr>
          <p:cNvPr id="5" name="Group 5"/>
          <p:cNvGrpSpPr/>
          <p:nvPr/>
        </p:nvGrpSpPr>
        <p:grpSpPr>
          <a:xfrm>
            <a:off x="2500414" y="3957174"/>
            <a:ext cx="2996049" cy="2317323"/>
            <a:chOff x="43560" y="0"/>
            <a:chExt cx="5992097" cy="4634646"/>
          </a:xfrm>
        </p:grpSpPr>
        <p:sp>
          <p:nvSpPr>
            <p:cNvPr id="6" name="Freeform 6"/>
            <p:cNvSpPr/>
            <p:nvPr/>
          </p:nvSpPr>
          <p:spPr>
            <a:xfrm>
              <a:off x="2714445" y="2627456"/>
              <a:ext cx="3321212" cy="1350553"/>
            </a:xfrm>
            <a:custGeom>
              <a:avLst/>
              <a:gdLst/>
              <a:ahLst/>
              <a:cxnLst/>
              <a:rect l="l" t="t" r="r" b="b"/>
              <a:pathLst>
                <a:path w="3321212" h="1350553">
                  <a:moveTo>
                    <a:pt x="0" y="0"/>
                  </a:moveTo>
                  <a:lnTo>
                    <a:pt x="3321212" y="0"/>
                  </a:lnTo>
                  <a:lnTo>
                    <a:pt x="3321212" y="1350552"/>
                  </a:lnTo>
                  <a:lnTo>
                    <a:pt x="0" y="1350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sz="1200"/>
            </a:p>
          </p:txBody>
        </p:sp>
        <p:sp>
          <p:nvSpPr>
            <p:cNvPr id="7" name="Freeform 7"/>
            <p:cNvSpPr/>
            <p:nvPr/>
          </p:nvSpPr>
          <p:spPr>
            <a:xfrm>
              <a:off x="2757072" y="2579978"/>
              <a:ext cx="3118012" cy="1267923"/>
            </a:xfrm>
            <a:custGeom>
              <a:avLst/>
              <a:gdLst/>
              <a:ahLst/>
              <a:cxnLst/>
              <a:rect l="l" t="t" r="r" b="b"/>
              <a:pathLst>
                <a:path w="3118012" h="1267923">
                  <a:moveTo>
                    <a:pt x="0" y="0"/>
                  </a:moveTo>
                  <a:lnTo>
                    <a:pt x="3118012" y="0"/>
                  </a:lnTo>
                  <a:lnTo>
                    <a:pt x="3118012" y="1267922"/>
                  </a:lnTo>
                  <a:lnTo>
                    <a:pt x="0" y="1267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BE" sz="1200"/>
            </a:p>
          </p:txBody>
        </p:sp>
        <p:sp>
          <p:nvSpPr>
            <p:cNvPr id="8" name="TextBox 8"/>
            <p:cNvSpPr txBox="1"/>
            <p:nvPr/>
          </p:nvSpPr>
          <p:spPr>
            <a:xfrm>
              <a:off x="3402777" y="2667080"/>
              <a:ext cx="1826604" cy="1057726"/>
            </a:xfrm>
            <a:prstGeom prst="rect">
              <a:avLst/>
            </a:prstGeom>
          </p:spPr>
          <p:txBody>
            <a:bodyPr lIns="0" tIns="0" rIns="0" bIns="0" rtlCol="0" anchor="t">
              <a:spAutoFit/>
            </a:bodyPr>
            <a:lstStyle/>
            <a:p>
              <a:pPr algn="ctr">
                <a:lnSpc>
                  <a:spcPts val="4326"/>
                </a:lnSpc>
              </a:pPr>
              <a:r>
                <a:rPr lang="en-US" sz="3090">
                  <a:solidFill>
                    <a:srgbClr val="FFFFFF"/>
                  </a:solidFill>
                  <a:latin typeface="Ultramagnetic"/>
                </a:rPr>
                <a:t>1 DAG</a:t>
              </a:r>
            </a:p>
          </p:txBody>
        </p:sp>
        <p:sp>
          <p:nvSpPr>
            <p:cNvPr id="9" name="TextBox 9"/>
            <p:cNvSpPr txBox="1"/>
            <p:nvPr/>
          </p:nvSpPr>
          <p:spPr>
            <a:xfrm>
              <a:off x="3034644" y="3920860"/>
              <a:ext cx="2840440" cy="713786"/>
            </a:xfrm>
            <a:prstGeom prst="rect">
              <a:avLst/>
            </a:prstGeom>
          </p:spPr>
          <p:txBody>
            <a:bodyPr lIns="0" tIns="0" rIns="0" bIns="0" rtlCol="0" anchor="t">
              <a:spAutoFit/>
            </a:bodyPr>
            <a:lstStyle/>
            <a:p>
              <a:pPr algn="ctr">
                <a:lnSpc>
                  <a:spcPts val="2924"/>
                </a:lnSpc>
              </a:pPr>
              <a:r>
                <a:rPr lang="en-US" sz="2089">
                  <a:solidFill>
                    <a:srgbClr val="00A690"/>
                  </a:solidFill>
                  <a:latin typeface="Ultramagnetic"/>
                </a:rPr>
                <a:t>gaan werken</a:t>
              </a:r>
            </a:p>
          </p:txBody>
        </p:sp>
        <p:sp>
          <p:nvSpPr>
            <p:cNvPr id="10" name="Freeform 10"/>
            <p:cNvSpPr/>
            <p:nvPr/>
          </p:nvSpPr>
          <p:spPr>
            <a:xfrm>
              <a:off x="3060162" y="0"/>
              <a:ext cx="2966053" cy="2486092"/>
            </a:xfrm>
            <a:custGeom>
              <a:avLst/>
              <a:gdLst/>
              <a:ahLst/>
              <a:cxnLst/>
              <a:rect l="l" t="t" r="r" b="b"/>
              <a:pathLst>
                <a:path w="2966053" h="2486092">
                  <a:moveTo>
                    <a:pt x="0" y="0"/>
                  </a:moveTo>
                  <a:lnTo>
                    <a:pt x="2966053" y="0"/>
                  </a:lnTo>
                  <a:lnTo>
                    <a:pt x="2966053" y="2486092"/>
                  </a:lnTo>
                  <a:lnTo>
                    <a:pt x="0" y="248609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BE" sz="1200"/>
            </a:p>
          </p:txBody>
        </p:sp>
        <p:sp>
          <p:nvSpPr>
            <p:cNvPr id="11" name="Freeform 11"/>
            <p:cNvSpPr/>
            <p:nvPr/>
          </p:nvSpPr>
          <p:spPr>
            <a:xfrm rot="-5576870">
              <a:off x="453229" y="1572589"/>
              <a:ext cx="1760425" cy="2579763"/>
            </a:xfrm>
            <a:custGeom>
              <a:avLst/>
              <a:gdLst/>
              <a:ahLst/>
              <a:cxnLst/>
              <a:rect l="l" t="t" r="r" b="b"/>
              <a:pathLst>
                <a:path w="1760425" h="2579763">
                  <a:moveTo>
                    <a:pt x="0" y="0"/>
                  </a:moveTo>
                  <a:lnTo>
                    <a:pt x="1760425" y="0"/>
                  </a:lnTo>
                  <a:lnTo>
                    <a:pt x="1760425" y="2579763"/>
                  </a:lnTo>
                  <a:lnTo>
                    <a:pt x="0" y="25797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BE" sz="1200"/>
            </a:p>
          </p:txBody>
        </p:sp>
      </p:grpSp>
      <p:grpSp>
        <p:nvGrpSpPr>
          <p:cNvPr id="12" name="Group 12"/>
          <p:cNvGrpSpPr/>
          <p:nvPr/>
        </p:nvGrpSpPr>
        <p:grpSpPr>
          <a:xfrm>
            <a:off x="1725555" y="2834011"/>
            <a:ext cx="1671975" cy="2058115"/>
            <a:chOff x="0" y="0"/>
            <a:chExt cx="3343950" cy="4116229"/>
          </a:xfrm>
        </p:grpSpPr>
        <p:sp>
          <p:nvSpPr>
            <p:cNvPr id="13" name="Freeform 13"/>
            <p:cNvSpPr/>
            <p:nvPr/>
          </p:nvSpPr>
          <p:spPr>
            <a:xfrm>
              <a:off x="0" y="0"/>
              <a:ext cx="3300831" cy="1342265"/>
            </a:xfrm>
            <a:custGeom>
              <a:avLst/>
              <a:gdLst/>
              <a:ahLst/>
              <a:cxnLst/>
              <a:rect l="l" t="t" r="r" b="b"/>
              <a:pathLst>
                <a:path w="3300831" h="1342265">
                  <a:moveTo>
                    <a:pt x="0" y="0"/>
                  </a:moveTo>
                  <a:lnTo>
                    <a:pt x="3300831" y="0"/>
                  </a:lnTo>
                  <a:lnTo>
                    <a:pt x="3300831" y="1342265"/>
                  </a:lnTo>
                  <a:lnTo>
                    <a:pt x="0" y="1342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BE" sz="1200"/>
            </a:p>
          </p:txBody>
        </p:sp>
        <p:sp>
          <p:nvSpPr>
            <p:cNvPr id="14" name="Freeform 14"/>
            <p:cNvSpPr/>
            <p:nvPr/>
          </p:nvSpPr>
          <p:spPr>
            <a:xfrm>
              <a:off x="182819" y="144063"/>
              <a:ext cx="3118012" cy="1267923"/>
            </a:xfrm>
            <a:custGeom>
              <a:avLst/>
              <a:gdLst/>
              <a:ahLst/>
              <a:cxnLst/>
              <a:rect l="l" t="t" r="r" b="b"/>
              <a:pathLst>
                <a:path w="3118012" h="1267923">
                  <a:moveTo>
                    <a:pt x="0" y="0"/>
                  </a:moveTo>
                  <a:lnTo>
                    <a:pt x="3118012" y="0"/>
                  </a:lnTo>
                  <a:lnTo>
                    <a:pt x="3118012" y="1267922"/>
                  </a:lnTo>
                  <a:lnTo>
                    <a:pt x="0" y="1267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BE" sz="1200"/>
            </a:p>
          </p:txBody>
        </p:sp>
        <p:sp>
          <p:nvSpPr>
            <p:cNvPr id="15" name="Freeform 15"/>
            <p:cNvSpPr/>
            <p:nvPr/>
          </p:nvSpPr>
          <p:spPr>
            <a:xfrm>
              <a:off x="139700" y="2081531"/>
              <a:ext cx="3204250" cy="2034698"/>
            </a:xfrm>
            <a:custGeom>
              <a:avLst/>
              <a:gdLst/>
              <a:ahLst/>
              <a:cxnLst/>
              <a:rect l="l" t="t" r="r" b="b"/>
              <a:pathLst>
                <a:path w="3204250" h="2034698">
                  <a:moveTo>
                    <a:pt x="0" y="0"/>
                  </a:moveTo>
                  <a:lnTo>
                    <a:pt x="3204250" y="0"/>
                  </a:lnTo>
                  <a:lnTo>
                    <a:pt x="3204250" y="2034698"/>
                  </a:lnTo>
                  <a:lnTo>
                    <a:pt x="0" y="20346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nl-BE" sz="1200"/>
            </a:p>
          </p:txBody>
        </p:sp>
        <p:sp>
          <p:nvSpPr>
            <p:cNvPr id="16" name="TextBox 16"/>
            <p:cNvSpPr txBox="1"/>
            <p:nvPr/>
          </p:nvSpPr>
          <p:spPr>
            <a:xfrm>
              <a:off x="644050" y="231166"/>
              <a:ext cx="2195550" cy="2160591"/>
            </a:xfrm>
            <a:prstGeom prst="rect">
              <a:avLst/>
            </a:prstGeom>
          </p:spPr>
          <p:txBody>
            <a:bodyPr lIns="0" tIns="0" rIns="0" bIns="0" rtlCol="0" anchor="t">
              <a:spAutoFit/>
            </a:bodyPr>
            <a:lstStyle/>
            <a:p>
              <a:pPr algn="ctr">
                <a:lnSpc>
                  <a:spcPts val="4326"/>
                </a:lnSpc>
              </a:pPr>
              <a:r>
                <a:rPr lang="en-US" sz="3090" dirty="0">
                  <a:solidFill>
                    <a:srgbClr val="FFFFFF"/>
                  </a:solidFill>
                  <a:latin typeface="Ultramagnetic"/>
                </a:rPr>
                <a:t>15.000</a:t>
              </a:r>
            </a:p>
          </p:txBody>
        </p:sp>
        <p:sp>
          <p:nvSpPr>
            <p:cNvPr id="17" name="TextBox 17"/>
            <p:cNvSpPr txBox="1"/>
            <p:nvPr/>
          </p:nvSpPr>
          <p:spPr>
            <a:xfrm>
              <a:off x="388006" y="1296000"/>
              <a:ext cx="2707638" cy="713786"/>
            </a:xfrm>
            <a:prstGeom prst="rect">
              <a:avLst/>
            </a:prstGeom>
          </p:spPr>
          <p:txBody>
            <a:bodyPr wrap="square" lIns="0" tIns="0" rIns="0" bIns="0" rtlCol="0" anchor="t">
              <a:spAutoFit/>
            </a:bodyPr>
            <a:lstStyle/>
            <a:p>
              <a:pPr algn="ctr">
                <a:lnSpc>
                  <a:spcPts val="2924"/>
                </a:lnSpc>
              </a:pPr>
              <a:r>
                <a:rPr lang="en-US" sz="2089" dirty="0" err="1">
                  <a:solidFill>
                    <a:srgbClr val="00A690"/>
                  </a:solidFill>
                  <a:latin typeface="Ultramagnetic"/>
                </a:rPr>
                <a:t>scholieren</a:t>
              </a:r>
              <a:endParaRPr lang="en-US" sz="2089" dirty="0">
                <a:solidFill>
                  <a:srgbClr val="00A690"/>
                </a:solidFill>
                <a:latin typeface="Ultramagnetic"/>
              </a:endParaRPr>
            </a:p>
          </p:txBody>
        </p:sp>
      </p:grpSp>
      <p:grpSp>
        <p:nvGrpSpPr>
          <p:cNvPr id="18" name="Group 18"/>
          <p:cNvGrpSpPr/>
          <p:nvPr/>
        </p:nvGrpSpPr>
        <p:grpSpPr>
          <a:xfrm>
            <a:off x="4606878" y="2823614"/>
            <a:ext cx="3280411" cy="2267122"/>
            <a:chOff x="-59590" y="44401"/>
            <a:chExt cx="6560820" cy="4534245"/>
          </a:xfrm>
        </p:grpSpPr>
        <p:sp>
          <p:nvSpPr>
            <p:cNvPr id="19" name="Freeform 19"/>
            <p:cNvSpPr/>
            <p:nvPr/>
          </p:nvSpPr>
          <p:spPr>
            <a:xfrm>
              <a:off x="2327656" y="137400"/>
              <a:ext cx="3916886" cy="1349694"/>
            </a:xfrm>
            <a:custGeom>
              <a:avLst/>
              <a:gdLst/>
              <a:ahLst/>
              <a:cxnLst/>
              <a:rect l="l" t="t" r="r" b="b"/>
              <a:pathLst>
                <a:path w="3916886" h="1349694">
                  <a:moveTo>
                    <a:pt x="0" y="0"/>
                  </a:moveTo>
                  <a:lnTo>
                    <a:pt x="3916886" y="0"/>
                  </a:lnTo>
                  <a:lnTo>
                    <a:pt x="3916886" y="1349694"/>
                  </a:lnTo>
                  <a:lnTo>
                    <a:pt x="0" y="134969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BE" sz="1200"/>
            </a:p>
          </p:txBody>
        </p:sp>
        <p:sp>
          <p:nvSpPr>
            <p:cNvPr id="20" name="Freeform 20"/>
            <p:cNvSpPr/>
            <p:nvPr/>
          </p:nvSpPr>
          <p:spPr>
            <a:xfrm>
              <a:off x="2327656" y="44401"/>
              <a:ext cx="3800276" cy="1309512"/>
            </a:xfrm>
            <a:custGeom>
              <a:avLst/>
              <a:gdLst/>
              <a:ahLst/>
              <a:cxnLst/>
              <a:rect l="l" t="t" r="r" b="b"/>
              <a:pathLst>
                <a:path w="3800276" h="1309512">
                  <a:moveTo>
                    <a:pt x="0" y="0"/>
                  </a:moveTo>
                  <a:lnTo>
                    <a:pt x="3800276" y="0"/>
                  </a:lnTo>
                  <a:lnTo>
                    <a:pt x="3800276" y="1309512"/>
                  </a:lnTo>
                  <a:lnTo>
                    <a:pt x="0" y="130951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l-BE" sz="1200"/>
            </a:p>
          </p:txBody>
        </p:sp>
        <p:sp>
          <p:nvSpPr>
            <p:cNvPr id="21" name="Freeform 21"/>
            <p:cNvSpPr/>
            <p:nvPr/>
          </p:nvSpPr>
          <p:spPr>
            <a:xfrm>
              <a:off x="3337301" y="2179715"/>
              <a:ext cx="1964125" cy="2398931"/>
            </a:xfrm>
            <a:custGeom>
              <a:avLst/>
              <a:gdLst/>
              <a:ahLst/>
              <a:cxnLst/>
              <a:rect l="l" t="t" r="r" b="b"/>
              <a:pathLst>
                <a:path w="1964125" h="2398931">
                  <a:moveTo>
                    <a:pt x="0" y="0"/>
                  </a:moveTo>
                  <a:lnTo>
                    <a:pt x="1964124" y="0"/>
                  </a:lnTo>
                  <a:lnTo>
                    <a:pt x="1964124" y="2398931"/>
                  </a:lnTo>
                  <a:lnTo>
                    <a:pt x="0" y="239893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nl-BE" sz="1200"/>
            </a:p>
          </p:txBody>
        </p:sp>
        <p:sp>
          <p:nvSpPr>
            <p:cNvPr id="22" name="Freeform 22"/>
            <p:cNvSpPr/>
            <p:nvPr/>
          </p:nvSpPr>
          <p:spPr>
            <a:xfrm rot="8430415">
              <a:off x="-59590" y="901720"/>
              <a:ext cx="3177893" cy="953368"/>
            </a:xfrm>
            <a:custGeom>
              <a:avLst/>
              <a:gdLst/>
              <a:ahLst/>
              <a:cxnLst/>
              <a:rect l="l" t="t" r="r" b="b"/>
              <a:pathLst>
                <a:path w="3177893" h="953368">
                  <a:moveTo>
                    <a:pt x="0" y="0"/>
                  </a:moveTo>
                  <a:lnTo>
                    <a:pt x="3177893" y="0"/>
                  </a:lnTo>
                  <a:lnTo>
                    <a:pt x="3177893" y="953368"/>
                  </a:lnTo>
                  <a:lnTo>
                    <a:pt x="0" y="95336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nl-BE" sz="1200"/>
            </a:p>
          </p:txBody>
        </p:sp>
        <p:sp>
          <p:nvSpPr>
            <p:cNvPr id="23" name="TextBox 23"/>
            <p:cNvSpPr txBox="1"/>
            <p:nvPr/>
          </p:nvSpPr>
          <p:spPr>
            <a:xfrm>
              <a:off x="2776417" y="188855"/>
              <a:ext cx="2774779" cy="2160592"/>
            </a:xfrm>
            <a:prstGeom prst="rect">
              <a:avLst/>
            </a:prstGeom>
          </p:spPr>
          <p:txBody>
            <a:bodyPr lIns="0" tIns="0" rIns="0" bIns="0" rtlCol="0" anchor="t">
              <a:spAutoFit/>
            </a:bodyPr>
            <a:lstStyle/>
            <a:p>
              <a:pPr algn="ctr">
                <a:lnSpc>
                  <a:spcPts val="4326"/>
                </a:lnSpc>
              </a:pPr>
              <a:r>
                <a:rPr lang="en-US" sz="3090">
                  <a:solidFill>
                    <a:srgbClr val="FFFFFF"/>
                  </a:solidFill>
                  <a:latin typeface="Ultramagnetic"/>
                </a:rPr>
                <a:t>60 EURO</a:t>
              </a:r>
            </a:p>
          </p:txBody>
        </p:sp>
        <p:sp>
          <p:nvSpPr>
            <p:cNvPr id="24" name="TextBox 24"/>
            <p:cNvSpPr txBox="1"/>
            <p:nvPr/>
          </p:nvSpPr>
          <p:spPr>
            <a:xfrm>
              <a:off x="2215141" y="1473121"/>
              <a:ext cx="4286089" cy="713786"/>
            </a:xfrm>
            <a:prstGeom prst="rect">
              <a:avLst/>
            </a:prstGeom>
          </p:spPr>
          <p:txBody>
            <a:bodyPr wrap="square" lIns="0" tIns="0" rIns="0" bIns="0" rtlCol="0" anchor="t">
              <a:spAutoFit/>
            </a:bodyPr>
            <a:lstStyle/>
            <a:p>
              <a:pPr algn="ctr">
                <a:lnSpc>
                  <a:spcPts val="2924"/>
                </a:lnSpc>
              </a:pPr>
              <a:r>
                <a:rPr lang="en-US" sz="2089" dirty="0">
                  <a:solidFill>
                    <a:srgbClr val="00A690"/>
                  </a:solidFill>
                  <a:latin typeface="Ultramagnetic"/>
                </a:rPr>
                <a:t>die ze </a:t>
              </a:r>
              <a:r>
                <a:rPr lang="en-US" sz="2089" dirty="0" err="1">
                  <a:solidFill>
                    <a:srgbClr val="00A690"/>
                  </a:solidFill>
                  <a:latin typeface="Ultramagnetic"/>
                </a:rPr>
                <a:t>verdienen</a:t>
              </a:r>
              <a:endParaRPr lang="en-US" sz="2089" dirty="0">
                <a:solidFill>
                  <a:srgbClr val="00A690"/>
                </a:solidFill>
                <a:latin typeface="Ultramagnetic"/>
              </a:endParaRPr>
            </a:p>
          </p:txBody>
        </p:sp>
      </p:grpSp>
      <p:grpSp>
        <p:nvGrpSpPr>
          <p:cNvPr id="25" name="Group 25"/>
          <p:cNvGrpSpPr/>
          <p:nvPr/>
        </p:nvGrpSpPr>
        <p:grpSpPr>
          <a:xfrm>
            <a:off x="7746174" y="2995481"/>
            <a:ext cx="2761639" cy="3509447"/>
            <a:chOff x="115462" y="178876"/>
            <a:chExt cx="5523278" cy="7018894"/>
          </a:xfrm>
        </p:grpSpPr>
        <p:sp>
          <p:nvSpPr>
            <p:cNvPr id="26" name="Freeform 26"/>
            <p:cNvSpPr/>
            <p:nvPr/>
          </p:nvSpPr>
          <p:spPr>
            <a:xfrm>
              <a:off x="178328" y="5316204"/>
              <a:ext cx="5460410" cy="1881566"/>
            </a:xfrm>
            <a:custGeom>
              <a:avLst/>
              <a:gdLst/>
              <a:ahLst/>
              <a:cxnLst/>
              <a:rect l="l" t="t" r="r" b="b"/>
              <a:pathLst>
                <a:path w="5460410" h="1881566">
                  <a:moveTo>
                    <a:pt x="0" y="0"/>
                  </a:moveTo>
                  <a:lnTo>
                    <a:pt x="5460410" y="0"/>
                  </a:lnTo>
                  <a:lnTo>
                    <a:pt x="5460410" y="1881566"/>
                  </a:lnTo>
                  <a:lnTo>
                    <a:pt x="0" y="188156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nl-BE" sz="1200"/>
            </a:p>
          </p:txBody>
        </p:sp>
        <p:sp>
          <p:nvSpPr>
            <p:cNvPr id="27" name="Freeform 27"/>
            <p:cNvSpPr/>
            <p:nvPr/>
          </p:nvSpPr>
          <p:spPr>
            <a:xfrm>
              <a:off x="441639" y="5255264"/>
              <a:ext cx="5178436" cy="1784403"/>
            </a:xfrm>
            <a:custGeom>
              <a:avLst/>
              <a:gdLst/>
              <a:ahLst/>
              <a:cxnLst/>
              <a:rect l="l" t="t" r="r" b="b"/>
              <a:pathLst>
                <a:path w="5178436" h="1784403">
                  <a:moveTo>
                    <a:pt x="0" y="0"/>
                  </a:moveTo>
                  <a:lnTo>
                    <a:pt x="5178436" y="0"/>
                  </a:lnTo>
                  <a:lnTo>
                    <a:pt x="5178436" y="1784403"/>
                  </a:lnTo>
                  <a:lnTo>
                    <a:pt x="0" y="178440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nl-BE" sz="1200"/>
            </a:p>
          </p:txBody>
        </p:sp>
        <p:sp>
          <p:nvSpPr>
            <p:cNvPr id="28" name="Freeform 28"/>
            <p:cNvSpPr/>
            <p:nvPr/>
          </p:nvSpPr>
          <p:spPr>
            <a:xfrm>
              <a:off x="1734574" y="2324818"/>
              <a:ext cx="2629891" cy="2261707"/>
            </a:xfrm>
            <a:custGeom>
              <a:avLst/>
              <a:gdLst/>
              <a:ahLst/>
              <a:cxnLst/>
              <a:rect l="l" t="t" r="r" b="b"/>
              <a:pathLst>
                <a:path w="2629891" h="2261707">
                  <a:moveTo>
                    <a:pt x="0" y="0"/>
                  </a:moveTo>
                  <a:lnTo>
                    <a:pt x="2629891" y="0"/>
                  </a:lnTo>
                  <a:lnTo>
                    <a:pt x="2629891" y="2261707"/>
                  </a:lnTo>
                  <a:lnTo>
                    <a:pt x="0" y="226170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nl-BE" sz="1200" dirty="0"/>
            </a:p>
          </p:txBody>
        </p:sp>
        <p:sp>
          <p:nvSpPr>
            <p:cNvPr id="29" name="TextBox 29"/>
            <p:cNvSpPr txBox="1"/>
            <p:nvPr/>
          </p:nvSpPr>
          <p:spPr>
            <a:xfrm>
              <a:off x="1977292" y="4550318"/>
              <a:ext cx="2144456" cy="713786"/>
            </a:xfrm>
            <a:prstGeom prst="rect">
              <a:avLst/>
            </a:prstGeom>
          </p:spPr>
          <p:txBody>
            <a:bodyPr lIns="0" tIns="0" rIns="0" bIns="0" rtlCol="0" anchor="t">
              <a:spAutoFit/>
            </a:bodyPr>
            <a:lstStyle/>
            <a:p>
              <a:pPr algn="ctr">
                <a:lnSpc>
                  <a:spcPts val="2924"/>
                </a:lnSpc>
              </a:pPr>
              <a:r>
                <a:rPr lang="en-US" sz="2089">
                  <a:solidFill>
                    <a:srgbClr val="00A690"/>
                  </a:solidFill>
                  <a:latin typeface="Ultramagnetic"/>
                </a:rPr>
                <a:t>gaat naar</a:t>
              </a:r>
            </a:p>
          </p:txBody>
        </p:sp>
        <p:sp>
          <p:nvSpPr>
            <p:cNvPr id="30" name="TextBox 30"/>
            <p:cNvSpPr txBox="1"/>
            <p:nvPr/>
          </p:nvSpPr>
          <p:spPr>
            <a:xfrm>
              <a:off x="422978" y="5468408"/>
              <a:ext cx="5215762" cy="1356268"/>
            </a:xfrm>
            <a:prstGeom prst="rect">
              <a:avLst/>
            </a:prstGeom>
          </p:spPr>
          <p:txBody>
            <a:bodyPr lIns="0" tIns="0" rIns="0" bIns="0" rtlCol="0" anchor="t">
              <a:spAutoFit/>
            </a:bodyPr>
            <a:lstStyle/>
            <a:p>
              <a:pPr algn="ctr">
                <a:lnSpc>
                  <a:spcPts val="2710"/>
                </a:lnSpc>
              </a:pPr>
              <a:r>
                <a:rPr lang="en-US" sz="1935">
                  <a:solidFill>
                    <a:srgbClr val="FFFFFF"/>
                  </a:solidFill>
                  <a:latin typeface="Ultramagnetic"/>
                </a:rPr>
                <a:t>STERKE JONGERENPROJECTEN</a:t>
              </a:r>
            </a:p>
          </p:txBody>
        </p:sp>
        <p:sp>
          <p:nvSpPr>
            <p:cNvPr id="31" name="Freeform 31"/>
            <p:cNvSpPr/>
            <p:nvPr/>
          </p:nvSpPr>
          <p:spPr>
            <a:xfrm rot="5852878">
              <a:off x="568346" y="-274008"/>
              <a:ext cx="1946126" cy="2851893"/>
            </a:xfrm>
            <a:custGeom>
              <a:avLst/>
              <a:gdLst/>
              <a:ahLst/>
              <a:cxnLst/>
              <a:rect l="l" t="t" r="r" b="b"/>
              <a:pathLst>
                <a:path w="1946126" h="2851893">
                  <a:moveTo>
                    <a:pt x="0" y="0"/>
                  </a:moveTo>
                  <a:lnTo>
                    <a:pt x="1946126" y="0"/>
                  </a:lnTo>
                  <a:lnTo>
                    <a:pt x="1946126" y="2851893"/>
                  </a:lnTo>
                  <a:lnTo>
                    <a:pt x="0" y="28518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BE" sz="1200"/>
            </a:p>
          </p:txBody>
        </p:sp>
      </p:grpSp>
      <p:grpSp>
        <p:nvGrpSpPr>
          <p:cNvPr id="33" name="Group 33"/>
          <p:cNvGrpSpPr/>
          <p:nvPr/>
        </p:nvGrpSpPr>
        <p:grpSpPr>
          <a:xfrm>
            <a:off x="7575777" y="459533"/>
            <a:ext cx="2932035" cy="1861191"/>
            <a:chOff x="287290" y="0"/>
            <a:chExt cx="5864069" cy="3722381"/>
          </a:xfrm>
        </p:grpSpPr>
        <p:sp>
          <p:nvSpPr>
            <p:cNvPr id="34" name="Freeform 34"/>
            <p:cNvSpPr/>
            <p:nvPr/>
          </p:nvSpPr>
          <p:spPr>
            <a:xfrm rot="4031824">
              <a:off x="499163" y="104365"/>
              <a:ext cx="1513376" cy="1937121"/>
            </a:xfrm>
            <a:custGeom>
              <a:avLst/>
              <a:gdLst/>
              <a:ahLst/>
              <a:cxnLst/>
              <a:rect l="l" t="t" r="r" b="b"/>
              <a:pathLst>
                <a:path w="1513376" h="1937121">
                  <a:moveTo>
                    <a:pt x="0" y="0"/>
                  </a:moveTo>
                  <a:lnTo>
                    <a:pt x="1513376" y="0"/>
                  </a:lnTo>
                  <a:lnTo>
                    <a:pt x="1513376" y="1937121"/>
                  </a:lnTo>
                  <a:lnTo>
                    <a:pt x="0" y="193712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nl-BE" sz="1200"/>
            </a:p>
          </p:txBody>
        </p:sp>
        <p:sp>
          <p:nvSpPr>
            <p:cNvPr id="35" name="Freeform 35"/>
            <p:cNvSpPr/>
            <p:nvPr/>
          </p:nvSpPr>
          <p:spPr>
            <a:xfrm rot="-3638004">
              <a:off x="233603" y="2151967"/>
              <a:ext cx="1643630" cy="1497197"/>
            </a:xfrm>
            <a:custGeom>
              <a:avLst/>
              <a:gdLst/>
              <a:ahLst/>
              <a:cxnLst/>
              <a:rect l="l" t="t" r="r" b="b"/>
              <a:pathLst>
                <a:path w="1643630" h="1497197">
                  <a:moveTo>
                    <a:pt x="0" y="0"/>
                  </a:moveTo>
                  <a:lnTo>
                    <a:pt x="1643630" y="0"/>
                  </a:lnTo>
                  <a:lnTo>
                    <a:pt x="1643630" y="1497198"/>
                  </a:lnTo>
                  <a:lnTo>
                    <a:pt x="0" y="149719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nl-BE" sz="1200"/>
            </a:p>
          </p:txBody>
        </p:sp>
        <p:sp>
          <p:nvSpPr>
            <p:cNvPr id="36" name="Freeform 36"/>
            <p:cNvSpPr/>
            <p:nvPr/>
          </p:nvSpPr>
          <p:spPr>
            <a:xfrm>
              <a:off x="4885573" y="0"/>
              <a:ext cx="1265786" cy="2830490"/>
            </a:xfrm>
            <a:custGeom>
              <a:avLst/>
              <a:gdLst/>
              <a:ahLst/>
              <a:cxnLst/>
              <a:rect l="l" t="t" r="r" b="b"/>
              <a:pathLst>
                <a:path w="1265786" h="2830490">
                  <a:moveTo>
                    <a:pt x="0" y="0"/>
                  </a:moveTo>
                  <a:lnTo>
                    <a:pt x="1265786" y="0"/>
                  </a:lnTo>
                  <a:lnTo>
                    <a:pt x="1265786" y="2830490"/>
                  </a:lnTo>
                  <a:lnTo>
                    <a:pt x="0" y="2830490"/>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nl-BE" sz="1200"/>
            </a:p>
          </p:txBody>
        </p:sp>
        <p:sp>
          <p:nvSpPr>
            <p:cNvPr id="37" name="TextBox 37"/>
            <p:cNvSpPr txBox="1"/>
            <p:nvPr/>
          </p:nvSpPr>
          <p:spPr>
            <a:xfrm rot="20740035">
              <a:off x="1012522" y="1362738"/>
              <a:ext cx="4685109" cy="1793312"/>
            </a:xfrm>
            <a:prstGeom prst="rect">
              <a:avLst/>
            </a:prstGeom>
          </p:spPr>
          <p:txBody>
            <a:bodyPr lIns="0" tIns="0" rIns="0" bIns="0" rtlCol="0" anchor="t">
              <a:spAutoFit/>
            </a:bodyPr>
            <a:lstStyle/>
            <a:p>
              <a:pPr algn="ctr">
                <a:lnSpc>
                  <a:spcPts val="3733"/>
                </a:lnSpc>
              </a:pPr>
              <a:r>
                <a:rPr lang="en-US" sz="2666" dirty="0" err="1">
                  <a:solidFill>
                    <a:srgbClr val="19536A"/>
                  </a:solidFill>
                  <a:latin typeface="Montserrat"/>
                </a:rPr>
                <a:t>Niet</a:t>
              </a:r>
              <a:r>
                <a:rPr lang="en-US" sz="2666" dirty="0">
                  <a:solidFill>
                    <a:srgbClr val="19536A"/>
                  </a:solidFill>
                  <a:latin typeface="Montserrat"/>
                </a:rPr>
                <a:t> </a:t>
              </a:r>
              <a:r>
                <a:rPr lang="en-US" sz="2666" dirty="0" err="1">
                  <a:solidFill>
                    <a:srgbClr val="19536A"/>
                  </a:solidFill>
                  <a:latin typeface="Montserrat"/>
                </a:rPr>
                <a:t>naar</a:t>
              </a:r>
              <a:r>
                <a:rPr lang="en-US" sz="2666" dirty="0">
                  <a:solidFill>
                    <a:srgbClr val="19536A"/>
                  </a:solidFill>
                  <a:latin typeface="Montserrat"/>
                </a:rPr>
                <a:t> school!</a:t>
              </a:r>
            </a:p>
          </p:txBody>
        </p:sp>
      </p:grpSp>
      <p:sp>
        <p:nvSpPr>
          <p:cNvPr id="38" name="Freeform 38"/>
          <p:cNvSpPr/>
          <p:nvPr/>
        </p:nvSpPr>
        <p:spPr>
          <a:xfrm rot="-540197">
            <a:off x="257977" y="5618207"/>
            <a:ext cx="1254141" cy="1051032"/>
          </a:xfrm>
          <a:custGeom>
            <a:avLst/>
            <a:gdLst/>
            <a:ahLst/>
            <a:cxnLst/>
            <a:rect l="l" t="t" r="r" b="b"/>
            <a:pathLst>
              <a:path w="1881211" h="1576548">
                <a:moveTo>
                  <a:pt x="0" y="0"/>
                </a:moveTo>
                <a:lnTo>
                  <a:pt x="1881211" y="0"/>
                </a:lnTo>
                <a:lnTo>
                  <a:pt x="1881211" y="1576547"/>
                </a:lnTo>
                <a:lnTo>
                  <a:pt x="0" y="1576547"/>
                </a:lnTo>
                <a:lnTo>
                  <a:pt x="0" y="0"/>
                </a:lnTo>
                <a:close/>
              </a:path>
            </a:pathLst>
          </a:custGeom>
          <a:blipFill>
            <a:blip r:embed="rId33"/>
            <a:stretch>
              <a:fillRect l="-191208" b="-95459"/>
            </a:stretch>
          </a:blipFill>
        </p:spPr>
        <p:txBody>
          <a:bodyPr/>
          <a:lstStyle/>
          <a:p>
            <a:endParaRPr lang="nl-BE" sz="1200"/>
          </a:p>
        </p:txBody>
      </p:sp>
      <p:sp>
        <p:nvSpPr>
          <p:cNvPr id="39" name="TextBox 39"/>
          <p:cNvSpPr txBox="1"/>
          <p:nvPr/>
        </p:nvSpPr>
        <p:spPr>
          <a:xfrm>
            <a:off x="646996" y="238759"/>
            <a:ext cx="6403122" cy="969689"/>
          </a:xfrm>
          <a:prstGeom prst="rect">
            <a:avLst/>
          </a:prstGeom>
        </p:spPr>
        <p:txBody>
          <a:bodyPr lIns="0" tIns="0" rIns="0" bIns="0" rtlCol="0" anchor="t">
            <a:spAutoFit/>
          </a:bodyPr>
          <a:lstStyle/>
          <a:p>
            <a:pPr algn="ctr">
              <a:lnSpc>
                <a:spcPts val="7874"/>
              </a:lnSpc>
            </a:pPr>
            <a:r>
              <a:rPr lang="en-US" sz="5624">
                <a:solidFill>
                  <a:srgbClr val="FFFFFF"/>
                </a:solidFill>
                <a:latin typeface="Ultramagnetic"/>
              </a:rPr>
              <a:t>YOUCA ACTION DAY</a:t>
            </a:r>
          </a:p>
        </p:txBody>
      </p:sp>
      <p:sp>
        <p:nvSpPr>
          <p:cNvPr id="40" name="TextBox 40"/>
          <p:cNvSpPr txBox="1"/>
          <p:nvPr/>
        </p:nvSpPr>
        <p:spPr>
          <a:xfrm>
            <a:off x="4298213" y="1067408"/>
            <a:ext cx="2934397" cy="539378"/>
          </a:xfrm>
          <a:prstGeom prst="rect">
            <a:avLst/>
          </a:prstGeom>
        </p:spPr>
        <p:txBody>
          <a:bodyPr lIns="0" tIns="0" rIns="0" bIns="0" rtlCol="0" anchor="t">
            <a:spAutoFit/>
          </a:bodyPr>
          <a:lstStyle/>
          <a:p>
            <a:pPr algn="ctr">
              <a:lnSpc>
                <a:spcPts val="4359"/>
              </a:lnSpc>
            </a:pPr>
            <a:r>
              <a:rPr lang="en-US" sz="3113">
                <a:solidFill>
                  <a:srgbClr val="FFFFFF"/>
                </a:solidFill>
                <a:latin typeface="Ultramagnetic"/>
              </a:rPr>
              <a:t>17 OKTOBER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2245C-22A8-8066-58A7-2C019C14D446}"/>
              </a:ext>
            </a:extLst>
          </p:cNvPr>
          <p:cNvSpPr>
            <a:spLocks noGrp="1"/>
          </p:cNvSpPr>
          <p:nvPr>
            <p:ph type="title"/>
          </p:nvPr>
        </p:nvSpPr>
        <p:spPr>
          <a:xfrm>
            <a:off x="838199" y="203423"/>
            <a:ext cx="10515600" cy="1325563"/>
          </a:xfrm>
        </p:spPr>
        <p:txBody>
          <a:bodyPr/>
          <a:lstStyle/>
          <a:p>
            <a:r>
              <a:rPr lang="nl-BE" dirty="0"/>
              <a:t>Stap 1 – registreren</a:t>
            </a:r>
          </a:p>
        </p:txBody>
      </p:sp>
      <p:pic>
        <p:nvPicPr>
          <p:cNvPr id="4" name="Afbeelding 3" descr="Afbeelding met Lettertype, clipart, ontwerp&#10;&#10;Automatisch gegenereerde beschrijving">
            <a:extLst>
              <a:ext uri="{FF2B5EF4-FFF2-40B4-BE49-F238E27FC236}">
                <a16:creationId xmlns:a16="http://schemas.microsoft.com/office/drawing/2014/main" id="{B2AAFF9F-6935-D491-DF23-AEB3270AE719}"/>
              </a:ext>
            </a:extLst>
          </p:cNvPr>
          <p:cNvPicPr>
            <a:picLocks noChangeAspect="1"/>
          </p:cNvPicPr>
          <p:nvPr/>
        </p:nvPicPr>
        <p:blipFill rotWithShape="1">
          <a:blip r:embed="rId3">
            <a:extLst>
              <a:ext uri="{28A0092B-C50C-407E-A947-70E740481C1C}">
                <a14:useLocalDpi xmlns:a14="http://schemas.microsoft.com/office/drawing/2010/main" val="0"/>
              </a:ext>
            </a:extLst>
          </a:blip>
          <a:srcRect l="71719" b="72708"/>
          <a:stretch/>
        </p:blipFill>
        <p:spPr>
          <a:xfrm rot="4444997">
            <a:off x="5617985" y="1167312"/>
            <a:ext cx="1564615" cy="849301"/>
          </a:xfrm>
          <a:prstGeom prst="rect">
            <a:avLst/>
          </a:prstGeom>
        </p:spPr>
      </p:pic>
      <p:sp>
        <p:nvSpPr>
          <p:cNvPr id="7" name="Tekstvak 6">
            <a:extLst>
              <a:ext uri="{FF2B5EF4-FFF2-40B4-BE49-F238E27FC236}">
                <a16:creationId xmlns:a16="http://schemas.microsoft.com/office/drawing/2014/main" id="{0A4CE1A9-C88B-B94A-5470-451984764B60}"/>
              </a:ext>
            </a:extLst>
          </p:cNvPr>
          <p:cNvSpPr txBox="1"/>
          <p:nvPr/>
        </p:nvSpPr>
        <p:spPr>
          <a:xfrm rot="21235974">
            <a:off x="4894320" y="1913329"/>
            <a:ext cx="4262267" cy="1107996"/>
          </a:xfrm>
          <a:prstGeom prst="rect">
            <a:avLst/>
          </a:prstGeom>
          <a:noFill/>
        </p:spPr>
        <p:txBody>
          <a:bodyPr wrap="square" rtlCol="0">
            <a:spAutoFit/>
          </a:bodyPr>
          <a:lstStyle/>
          <a:p>
            <a:r>
              <a:rPr lang="nl-NL" sz="2400" b="1" dirty="0"/>
              <a:t>Surf naar </a:t>
            </a:r>
            <a:r>
              <a:rPr lang="nl-NL" sz="2400" b="1" dirty="0">
                <a:hlinkClick r:id="rId4"/>
              </a:rPr>
              <a:t>https://jobbank.youca.be</a:t>
            </a:r>
            <a:endParaRPr lang="nl-NL" sz="2400" b="1" dirty="0"/>
          </a:p>
          <a:p>
            <a:r>
              <a:rPr lang="nl-NL" b="1" dirty="0"/>
              <a:t>   </a:t>
            </a:r>
            <a:endParaRPr lang="nl-BE" b="1" dirty="0"/>
          </a:p>
        </p:txBody>
      </p:sp>
      <p:pic>
        <p:nvPicPr>
          <p:cNvPr id="10" name="Afbeelding 9" descr="Afbeelding met tekst&#10;&#10;Automatisch gegenereerde beschrijving">
            <a:extLst>
              <a:ext uri="{FF2B5EF4-FFF2-40B4-BE49-F238E27FC236}">
                <a16:creationId xmlns:a16="http://schemas.microsoft.com/office/drawing/2014/main" id="{5EA48401-41B5-D360-4177-1151E2B0E5A2}"/>
              </a:ext>
            </a:extLst>
          </p:cNvPr>
          <p:cNvPicPr>
            <a:picLocks noChangeAspect="1"/>
          </p:cNvPicPr>
          <p:nvPr/>
        </p:nvPicPr>
        <p:blipFill rotWithShape="1">
          <a:blip r:embed="rId5"/>
          <a:srcRect t="26696" r="65028"/>
          <a:stretch/>
        </p:blipFill>
        <p:spPr>
          <a:xfrm>
            <a:off x="204769" y="2493320"/>
            <a:ext cx="4433888" cy="2873026"/>
          </a:xfrm>
          <a:prstGeom prst="rect">
            <a:avLst/>
          </a:prstGeom>
          <a:effectLst>
            <a:outerShdw blurRad="63500" sx="102000" sy="102000" algn="ctr" rotWithShape="0">
              <a:prstClr val="black">
                <a:alpha val="40000"/>
              </a:prstClr>
            </a:outerShdw>
          </a:effectLst>
        </p:spPr>
      </p:pic>
      <p:pic>
        <p:nvPicPr>
          <p:cNvPr id="12" name="Afbeelding 11" descr="Afbeelding met Lettertype, clipart, ontwerp&#10;&#10;Automatisch gegenereerde beschrijving">
            <a:extLst>
              <a:ext uri="{FF2B5EF4-FFF2-40B4-BE49-F238E27FC236}">
                <a16:creationId xmlns:a16="http://schemas.microsoft.com/office/drawing/2014/main" id="{596F53A4-1E8A-16AB-17B0-3A548BBF557E}"/>
              </a:ext>
            </a:extLst>
          </p:cNvPr>
          <p:cNvPicPr>
            <a:picLocks noChangeAspect="1"/>
          </p:cNvPicPr>
          <p:nvPr/>
        </p:nvPicPr>
        <p:blipFill rotWithShape="1">
          <a:blip r:embed="rId3">
            <a:extLst>
              <a:ext uri="{28A0092B-C50C-407E-A947-70E740481C1C}">
                <a14:useLocalDpi xmlns:a14="http://schemas.microsoft.com/office/drawing/2010/main" val="0"/>
              </a:ext>
            </a:extLst>
          </a:blip>
          <a:srcRect t="65417" r="69351"/>
          <a:stretch/>
        </p:blipFill>
        <p:spPr>
          <a:xfrm rot="20380909" flipV="1">
            <a:off x="3868038" y="1565778"/>
            <a:ext cx="1103343" cy="700287"/>
          </a:xfrm>
          <a:prstGeom prst="rect">
            <a:avLst/>
          </a:prstGeom>
        </p:spPr>
      </p:pic>
      <p:pic>
        <p:nvPicPr>
          <p:cNvPr id="13" name="Afbeelding 12" descr="Afbeelding met tekst&#10;&#10;Automatisch gegenereerde beschrijving">
            <a:extLst>
              <a:ext uri="{FF2B5EF4-FFF2-40B4-BE49-F238E27FC236}">
                <a16:creationId xmlns:a16="http://schemas.microsoft.com/office/drawing/2014/main" id="{063D9E71-0A61-7140-C725-EE8879978B53}"/>
              </a:ext>
            </a:extLst>
          </p:cNvPr>
          <p:cNvPicPr>
            <a:picLocks noChangeAspect="1"/>
          </p:cNvPicPr>
          <p:nvPr/>
        </p:nvPicPr>
        <p:blipFill>
          <a:blip r:embed="rId6"/>
          <a:stretch>
            <a:fillRect/>
          </a:stretch>
        </p:blipFill>
        <p:spPr>
          <a:xfrm>
            <a:off x="6609337" y="3811247"/>
            <a:ext cx="4134863" cy="2799195"/>
          </a:xfrm>
          <a:prstGeom prst="rect">
            <a:avLst/>
          </a:prstGeom>
          <a:effectLst>
            <a:outerShdw blurRad="63500" sx="102000" sy="102000" algn="ctr" rotWithShape="0">
              <a:prstClr val="black">
                <a:alpha val="40000"/>
              </a:prstClr>
            </a:outerShdw>
          </a:effectLst>
        </p:spPr>
      </p:pic>
      <p:pic>
        <p:nvPicPr>
          <p:cNvPr id="18" name="Afbeelding 17" descr="Afbeelding met Lettertype, clipart, ontwerp&#10;&#10;Automatisch gegenereerde beschrijving">
            <a:extLst>
              <a:ext uri="{FF2B5EF4-FFF2-40B4-BE49-F238E27FC236}">
                <a16:creationId xmlns:a16="http://schemas.microsoft.com/office/drawing/2014/main" id="{B7EB13AB-AB5F-5BEC-6B16-F53CD498A776}"/>
              </a:ext>
            </a:extLst>
          </p:cNvPr>
          <p:cNvPicPr>
            <a:picLocks noChangeAspect="1"/>
          </p:cNvPicPr>
          <p:nvPr/>
        </p:nvPicPr>
        <p:blipFill rotWithShape="1">
          <a:blip r:embed="rId3">
            <a:extLst>
              <a:ext uri="{28A0092B-C50C-407E-A947-70E740481C1C}">
                <a14:useLocalDpi xmlns:a14="http://schemas.microsoft.com/office/drawing/2010/main" val="0"/>
              </a:ext>
            </a:extLst>
          </a:blip>
          <a:srcRect l="71719" b="72708"/>
          <a:stretch/>
        </p:blipFill>
        <p:spPr>
          <a:xfrm rot="20275666" flipV="1">
            <a:off x="4277080" y="5363932"/>
            <a:ext cx="1998449" cy="1053791"/>
          </a:xfrm>
          <a:prstGeom prst="rect">
            <a:avLst/>
          </a:prstGeom>
        </p:spPr>
      </p:pic>
      <p:sp>
        <p:nvSpPr>
          <p:cNvPr id="19" name="Tekstvak 18">
            <a:extLst>
              <a:ext uri="{FF2B5EF4-FFF2-40B4-BE49-F238E27FC236}">
                <a16:creationId xmlns:a16="http://schemas.microsoft.com/office/drawing/2014/main" id="{AB370905-A5DD-F228-2BAE-321B6056979B}"/>
              </a:ext>
            </a:extLst>
          </p:cNvPr>
          <p:cNvSpPr txBox="1"/>
          <p:nvPr/>
        </p:nvSpPr>
        <p:spPr>
          <a:xfrm>
            <a:off x="7133364" y="3342692"/>
            <a:ext cx="2463953" cy="369332"/>
          </a:xfrm>
          <a:prstGeom prst="rect">
            <a:avLst/>
          </a:prstGeom>
          <a:noFill/>
        </p:spPr>
        <p:txBody>
          <a:bodyPr wrap="square" rtlCol="0">
            <a:spAutoFit/>
          </a:bodyPr>
          <a:lstStyle/>
          <a:p>
            <a:r>
              <a:rPr lang="nl-NL" b="1" dirty="0"/>
              <a:t>Vul je gegevens in</a:t>
            </a:r>
            <a:endParaRPr lang="nl-BE" b="1" dirty="0"/>
          </a:p>
        </p:txBody>
      </p:sp>
      <p:sp>
        <p:nvSpPr>
          <p:cNvPr id="3" name="Tekstvak 2">
            <a:extLst>
              <a:ext uri="{FF2B5EF4-FFF2-40B4-BE49-F238E27FC236}">
                <a16:creationId xmlns:a16="http://schemas.microsoft.com/office/drawing/2014/main" id="{074A2526-7249-906E-755C-11A5E2F1A50A}"/>
              </a:ext>
            </a:extLst>
          </p:cNvPr>
          <p:cNvSpPr txBox="1"/>
          <p:nvPr/>
        </p:nvSpPr>
        <p:spPr>
          <a:xfrm>
            <a:off x="8957240" y="5598439"/>
            <a:ext cx="1996006" cy="584775"/>
          </a:xfrm>
          <a:prstGeom prst="rect">
            <a:avLst/>
          </a:prstGeom>
          <a:noFill/>
        </p:spPr>
        <p:txBody>
          <a:bodyPr wrap="square" rtlCol="0">
            <a:spAutoFit/>
          </a:bodyPr>
          <a:lstStyle/>
          <a:p>
            <a:r>
              <a:rPr lang="nl-BE" sz="1600" dirty="0">
                <a:solidFill>
                  <a:srgbClr val="19536A"/>
                </a:solidFill>
                <a:latin typeface="Ultramagnetic" panose="00000400000000000000" pitchFamily="2" charset="0"/>
              </a:rPr>
              <a:t>Via je eigen leerlingenaccount!</a:t>
            </a:r>
          </a:p>
        </p:txBody>
      </p:sp>
      <p:pic>
        <p:nvPicPr>
          <p:cNvPr id="5" name="Afbeelding 4">
            <a:extLst>
              <a:ext uri="{FF2B5EF4-FFF2-40B4-BE49-F238E27FC236}">
                <a16:creationId xmlns:a16="http://schemas.microsoft.com/office/drawing/2014/main" id="{553D688E-4FF7-9ADD-EFDC-2D853163560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52446" y="5366346"/>
            <a:ext cx="464185" cy="464185"/>
          </a:xfrm>
          <a:prstGeom prst="rect">
            <a:avLst/>
          </a:prstGeom>
          <a:noFill/>
          <a:ln>
            <a:noFill/>
          </a:ln>
        </p:spPr>
      </p:pic>
    </p:spTree>
    <p:extLst>
      <p:ext uri="{BB962C8B-B14F-4D97-AF65-F5344CB8AC3E}">
        <p14:creationId xmlns:p14="http://schemas.microsoft.com/office/powerpoint/2010/main" val="371798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2245C-22A8-8066-58A7-2C019C14D446}"/>
              </a:ext>
            </a:extLst>
          </p:cNvPr>
          <p:cNvSpPr>
            <a:spLocks noGrp="1"/>
          </p:cNvSpPr>
          <p:nvPr>
            <p:ph type="title"/>
          </p:nvPr>
        </p:nvSpPr>
        <p:spPr/>
        <p:txBody>
          <a:bodyPr/>
          <a:lstStyle/>
          <a:p>
            <a:r>
              <a:rPr lang="nl-BE" dirty="0"/>
              <a:t>Stap 1 – registreren</a:t>
            </a:r>
          </a:p>
        </p:txBody>
      </p:sp>
      <p:pic>
        <p:nvPicPr>
          <p:cNvPr id="9" name="Afbeelding 8" descr="Afbeelding met Lettertype, clipart, ontwerp&#10;&#10;Automatisch gegenereerde beschrijving">
            <a:extLst>
              <a:ext uri="{FF2B5EF4-FFF2-40B4-BE49-F238E27FC236}">
                <a16:creationId xmlns:a16="http://schemas.microsoft.com/office/drawing/2014/main" id="{E2328D8F-8F6E-CA4D-50F2-6CD8286A8A0B}"/>
              </a:ext>
            </a:extLst>
          </p:cNvPr>
          <p:cNvPicPr>
            <a:picLocks noChangeAspect="1"/>
          </p:cNvPicPr>
          <p:nvPr/>
        </p:nvPicPr>
        <p:blipFill rotWithShape="1">
          <a:blip r:embed="rId3">
            <a:extLst>
              <a:ext uri="{28A0092B-C50C-407E-A947-70E740481C1C}">
                <a14:useLocalDpi xmlns:a14="http://schemas.microsoft.com/office/drawing/2010/main" val="0"/>
              </a:ext>
            </a:extLst>
          </a:blip>
          <a:srcRect l="34686" t="72500" r="40470" b="5324"/>
          <a:stretch/>
        </p:blipFill>
        <p:spPr>
          <a:xfrm rot="20126177" flipV="1">
            <a:off x="4425999" y="5743108"/>
            <a:ext cx="2224121" cy="1116723"/>
          </a:xfrm>
          <a:prstGeom prst="rect">
            <a:avLst/>
          </a:prstGeom>
        </p:spPr>
      </p:pic>
      <p:sp>
        <p:nvSpPr>
          <p:cNvPr id="10" name="Tekstvak 9">
            <a:extLst>
              <a:ext uri="{FF2B5EF4-FFF2-40B4-BE49-F238E27FC236}">
                <a16:creationId xmlns:a16="http://schemas.microsoft.com/office/drawing/2014/main" id="{C1F95B2C-A529-A2B6-3FF1-767F0C5F4861}"/>
              </a:ext>
            </a:extLst>
          </p:cNvPr>
          <p:cNvSpPr txBox="1"/>
          <p:nvPr/>
        </p:nvSpPr>
        <p:spPr>
          <a:xfrm>
            <a:off x="6781591" y="5660587"/>
            <a:ext cx="3479007" cy="646331"/>
          </a:xfrm>
          <a:prstGeom prst="rect">
            <a:avLst/>
          </a:prstGeom>
          <a:noFill/>
          <a:ln w="38100">
            <a:solidFill>
              <a:schemeClr val="tx2"/>
            </a:solidFill>
          </a:ln>
        </p:spPr>
        <p:txBody>
          <a:bodyPr wrap="square" rtlCol="0">
            <a:spAutoFit/>
          </a:bodyPr>
          <a:lstStyle/>
          <a:p>
            <a:r>
              <a:rPr lang="nl-NL" b="1" dirty="0"/>
              <a:t>!! Check je mail en activeer je account !!</a:t>
            </a:r>
            <a:endParaRPr lang="nl-BE" b="1" dirty="0"/>
          </a:p>
        </p:txBody>
      </p:sp>
      <p:pic>
        <p:nvPicPr>
          <p:cNvPr id="14" name="Afbeelding 13" descr="Afbeelding met clipart, ontwerp&#10;&#10;Automatisch gegenereerde beschrijving">
            <a:extLst>
              <a:ext uri="{FF2B5EF4-FFF2-40B4-BE49-F238E27FC236}">
                <a16:creationId xmlns:a16="http://schemas.microsoft.com/office/drawing/2014/main" id="{8C2A36FC-F0E9-3E51-A5FD-A328A23549DE}"/>
              </a:ext>
            </a:extLst>
          </p:cNvPr>
          <p:cNvPicPr>
            <a:picLocks noChangeAspect="1"/>
          </p:cNvPicPr>
          <p:nvPr/>
        </p:nvPicPr>
        <p:blipFill rotWithShape="1">
          <a:blip r:embed="rId4">
            <a:extLst>
              <a:ext uri="{28A0092B-C50C-407E-A947-70E740481C1C}">
                <a14:useLocalDpi xmlns:a14="http://schemas.microsoft.com/office/drawing/2010/main" val="0"/>
              </a:ext>
            </a:extLst>
          </a:blip>
          <a:srcRect l="56484" t="70833" b="1666"/>
          <a:stretch/>
        </p:blipFill>
        <p:spPr>
          <a:xfrm rot="20406196" flipV="1">
            <a:off x="4696025" y="2443056"/>
            <a:ext cx="1091819" cy="388115"/>
          </a:xfrm>
          <a:prstGeom prst="rect">
            <a:avLst/>
          </a:prstGeom>
        </p:spPr>
      </p:pic>
      <p:pic>
        <p:nvPicPr>
          <p:cNvPr id="16" name="Afbeelding 15" descr="Afbeelding met clipart, ontwerp&#10;&#10;Automatisch gegenereerde beschrijving">
            <a:extLst>
              <a:ext uri="{FF2B5EF4-FFF2-40B4-BE49-F238E27FC236}">
                <a16:creationId xmlns:a16="http://schemas.microsoft.com/office/drawing/2014/main" id="{9A1EBA78-1FA7-30B0-F2D0-C499780CE942}"/>
              </a:ext>
            </a:extLst>
          </p:cNvPr>
          <p:cNvPicPr>
            <a:picLocks noChangeAspect="1"/>
          </p:cNvPicPr>
          <p:nvPr/>
        </p:nvPicPr>
        <p:blipFill rotWithShape="1">
          <a:blip r:embed="rId4">
            <a:extLst>
              <a:ext uri="{28A0092B-C50C-407E-A947-70E740481C1C}">
                <a14:useLocalDpi xmlns:a14="http://schemas.microsoft.com/office/drawing/2010/main" val="0"/>
              </a:ext>
            </a:extLst>
          </a:blip>
          <a:srcRect l="56484" t="70833" b="1666"/>
          <a:stretch/>
        </p:blipFill>
        <p:spPr>
          <a:xfrm rot="1434315" flipV="1">
            <a:off x="4892819" y="3538016"/>
            <a:ext cx="1091819" cy="388115"/>
          </a:xfrm>
          <a:prstGeom prst="rect">
            <a:avLst/>
          </a:prstGeom>
        </p:spPr>
      </p:pic>
      <p:sp>
        <p:nvSpPr>
          <p:cNvPr id="17" name="Tekstvak 16">
            <a:extLst>
              <a:ext uri="{FF2B5EF4-FFF2-40B4-BE49-F238E27FC236}">
                <a16:creationId xmlns:a16="http://schemas.microsoft.com/office/drawing/2014/main" id="{CA0CCFEB-F1FE-57E4-7984-7AC0EECCBFCB}"/>
              </a:ext>
            </a:extLst>
          </p:cNvPr>
          <p:cNvSpPr txBox="1"/>
          <p:nvPr/>
        </p:nvSpPr>
        <p:spPr>
          <a:xfrm>
            <a:off x="5821301" y="2564577"/>
            <a:ext cx="4624179" cy="830997"/>
          </a:xfrm>
          <a:prstGeom prst="rect">
            <a:avLst/>
          </a:prstGeom>
          <a:noFill/>
        </p:spPr>
        <p:txBody>
          <a:bodyPr wrap="square" rtlCol="0">
            <a:spAutoFit/>
          </a:bodyPr>
          <a:lstStyle/>
          <a:p>
            <a:r>
              <a:rPr lang="nl-NL" sz="2400" dirty="0"/>
              <a:t>Voeg je school en klas toe uit de lijst</a:t>
            </a:r>
            <a:endParaRPr lang="nl-BE" sz="2400" dirty="0"/>
          </a:p>
        </p:txBody>
      </p:sp>
      <p:sp>
        <p:nvSpPr>
          <p:cNvPr id="18" name="Tekstvak 17">
            <a:extLst>
              <a:ext uri="{FF2B5EF4-FFF2-40B4-BE49-F238E27FC236}">
                <a16:creationId xmlns:a16="http://schemas.microsoft.com/office/drawing/2014/main" id="{2689FDA5-95F4-060F-28D6-73B42FF4DB51}"/>
              </a:ext>
            </a:extLst>
          </p:cNvPr>
          <p:cNvSpPr txBox="1"/>
          <p:nvPr/>
        </p:nvSpPr>
        <p:spPr>
          <a:xfrm>
            <a:off x="5821301" y="4066415"/>
            <a:ext cx="3866833" cy="461665"/>
          </a:xfrm>
          <a:prstGeom prst="rect">
            <a:avLst/>
          </a:prstGeom>
          <a:noFill/>
        </p:spPr>
        <p:txBody>
          <a:bodyPr wrap="square" rtlCol="0">
            <a:spAutoFit/>
          </a:bodyPr>
          <a:lstStyle/>
          <a:p>
            <a:r>
              <a:rPr lang="nl-NL" sz="2400" dirty="0"/>
              <a:t>Maak een wachtwoord</a:t>
            </a:r>
            <a:endParaRPr lang="nl-BE" sz="2400" dirty="0"/>
          </a:p>
        </p:txBody>
      </p:sp>
      <p:pic>
        <p:nvPicPr>
          <p:cNvPr id="19" name="Afbeelding 18" descr="Afbeelding met tekst&#10;&#10;Automatisch gegenereerde beschrijving">
            <a:extLst>
              <a:ext uri="{FF2B5EF4-FFF2-40B4-BE49-F238E27FC236}">
                <a16:creationId xmlns:a16="http://schemas.microsoft.com/office/drawing/2014/main" id="{FD70F5F6-2B13-B3DB-EE76-BE02ADCA64AB}"/>
              </a:ext>
            </a:extLst>
          </p:cNvPr>
          <p:cNvPicPr>
            <a:picLocks noChangeAspect="1"/>
          </p:cNvPicPr>
          <p:nvPr/>
        </p:nvPicPr>
        <p:blipFill>
          <a:blip r:embed="rId5"/>
          <a:stretch>
            <a:fillRect/>
          </a:stretch>
        </p:blipFill>
        <p:spPr>
          <a:xfrm>
            <a:off x="273445" y="1800909"/>
            <a:ext cx="4587566" cy="45005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4244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2245C-22A8-8066-58A7-2C019C14D446}"/>
              </a:ext>
            </a:extLst>
          </p:cNvPr>
          <p:cNvSpPr>
            <a:spLocks noGrp="1"/>
          </p:cNvSpPr>
          <p:nvPr>
            <p:ph type="title"/>
          </p:nvPr>
        </p:nvSpPr>
        <p:spPr/>
        <p:txBody>
          <a:bodyPr/>
          <a:lstStyle/>
          <a:p>
            <a:r>
              <a:rPr lang="nl-BE" dirty="0"/>
              <a:t>Stap 2 – solliciteren</a:t>
            </a:r>
          </a:p>
        </p:txBody>
      </p:sp>
      <p:pic>
        <p:nvPicPr>
          <p:cNvPr id="5" name="Afbeelding 4" descr="Afbeelding met tekst, buiten, persoon, geel&#10;&#10;Automatisch gegenereerde beschrijving">
            <a:extLst>
              <a:ext uri="{FF2B5EF4-FFF2-40B4-BE49-F238E27FC236}">
                <a16:creationId xmlns:a16="http://schemas.microsoft.com/office/drawing/2014/main" id="{05AF45D0-C5C9-C228-FC7B-0F6BEEAD17BB}"/>
              </a:ext>
            </a:extLst>
          </p:cNvPr>
          <p:cNvPicPr>
            <a:picLocks noChangeAspect="1"/>
          </p:cNvPicPr>
          <p:nvPr/>
        </p:nvPicPr>
        <p:blipFill rotWithShape="1">
          <a:blip r:embed="rId3">
            <a:extLst>
              <a:ext uri="{28A0092B-C50C-407E-A947-70E740481C1C}">
                <a14:useLocalDpi xmlns:a14="http://schemas.microsoft.com/office/drawing/2010/main" val="0"/>
              </a:ext>
            </a:extLst>
          </a:blip>
          <a:srcRect l="17690" t="26726" r="27492" b="985"/>
          <a:stretch/>
        </p:blipFill>
        <p:spPr>
          <a:xfrm>
            <a:off x="3282356" y="1946641"/>
            <a:ext cx="2813644" cy="2472984"/>
          </a:xfrm>
          <a:prstGeom prst="hexagon">
            <a:avLst/>
          </a:prstGeom>
          <a:effectLst>
            <a:outerShdw blurRad="50800" dist="38100" dir="8100000" algn="tr" rotWithShape="0">
              <a:prstClr val="black">
                <a:alpha val="40000"/>
              </a:prstClr>
            </a:outerShdw>
          </a:effectLst>
        </p:spPr>
      </p:pic>
      <p:pic>
        <p:nvPicPr>
          <p:cNvPr id="6" name="Afbeelding 5" descr="Afbeelding met persoon, venster, mensen, groep&#10;&#10;Automatisch gegenereerde beschrijving">
            <a:extLst>
              <a:ext uri="{FF2B5EF4-FFF2-40B4-BE49-F238E27FC236}">
                <a16:creationId xmlns:a16="http://schemas.microsoft.com/office/drawing/2014/main" id="{E2F66DC1-5617-889C-4D7D-AF1E835609A4}"/>
              </a:ext>
            </a:extLst>
          </p:cNvPr>
          <p:cNvPicPr>
            <a:picLocks noChangeAspect="1"/>
          </p:cNvPicPr>
          <p:nvPr/>
        </p:nvPicPr>
        <p:blipFill rotWithShape="1">
          <a:blip r:embed="rId4">
            <a:extLst>
              <a:ext uri="{28A0092B-C50C-407E-A947-70E740481C1C}">
                <a14:useLocalDpi xmlns:a14="http://schemas.microsoft.com/office/drawing/2010/main" val="0"/>
              </a:ext>
            </a:extLst>
          </a:blip>
          <a:srcRect t="37252" r="14335" b="12564"/>
          <a:stretch/>
        </p:blipFill>
        <p:spPr>
          <a:xfrm>
            <a:off x="5675270" y="3183133"/>
            <a:ext cx="2813643" cy="2472984"/>
          </a:xfrm>
          <a:prstGeom prst="hexagon">
            <a:avLst/>
          </a:prstGeom>
          <a:effectLst>
            <a:outerShdw blurRad="50800" dist="38100" dir="8100000" algn="tr" rotWithShape="0">
              <a:prstClr val="black">
                <a:alpha val="40000"/>
              </a:prstClr>
            </a:outerShdw>
          </a:effectLst>
        </p:spPr>
      </p:pic>
      <p:pic>
        <p:nvPicPr>
          <p:cNvPr id="8" name="Afbeelding 7" descr="Afbeelding met tekst, persoon, binnen, tafel&#10;&#10;Automatisch gegenereerde beschrijving">
            <a:extLst>
              <a:ext uri="{FF2B5EF4-FFF2-40B4-BE49-F238E27FC236}">
                <a16:creationId xmlns:a16="http://schemas.microsoft.com/office/drawing/2014/main" id="{72ACB920-5F0D-0B91-2972-1282A85F9D31}"/>
              </a:ext>
            </a:extLst>
          </p:cNvPr>
          <p:cNvPicPr>
            <a:picLocks noChangeAspect="1"/>
          </p:cNvPicPr>
          <p:nvPr/>
        </p:nvPicPr>
        <p:blipFill rotWithShape="1">
          <a:blip r:embed="rId5">
            <a:extLst>
              <a:ext uri="{28A0092B-C50C-407E-A947-70E740481C1C}">
                <a14:useLocalDpi xmlns:a14="http://schemas.microsoft.com/office/drawing/2010/main" val="0"/>
              </a:ext>
            </a:extLst>
          </a:blip>
          <a:srcRect l="11140" r="12909"/>
          <a:stretch/>
        </p:blipFill>
        <p:spPr>
          <a:xfrm>
            <a:off x="7995364" y="1849608"/>
            <a:ext cx="2813643" cy="2472984"/>
          </a:xfrm>
          <a:prstGeom prst="hexagon">
            <a:avLst/>
          </a:prstGeom>
          <a:effectLst>
            <a:outerShdw blurRad="50800" dist="38100" dir="8100000" algn="tr" rotWithShape="0">
              <a:prstClr val="black">
                <a:alpha val="40000"/>
              </a:prstClr>
            </a:outerShdw>
          </a:effectLst>
        </p:spPr>
      </p:pic>
      <p:sp>
        <p:nvSpPr>
          <p:cNvPr id="9" name="Tekstvak 8">
            <a:extLst>
              <a:ext uri="{FF2B5EF4-FFF2-40B4-BE49-F238E27FC236}">
                <a16:creationId xmlns:a16="http://schemas.microsoft.com/office/drawing/2014/main" id="{180FA841-90AC-A73E-2560-D60BF6EC5C55}"/>
              </a:ext>
            </a:extLst>
          </p:cNvPr>
          <p:cNvSpPr txBox="1"/>
          <p:nvPr/>
        </p:nvSpPr>
        <p:spPr>
          <a:xfrm>
            <a:off x="3282356" y="4419625"/>
            <a:ext cx="2834548" cy="954107"/>
          </a:xfrm>
          <a:prstGeom prst="rect">
            <a:avLst/>
          </a:prstGeom>
          <a:noFill/>
          <a:effectLst/>
        </p:spPr>
        <p:txBody>
          <a:bodyPr wrap="square" rtlCol="0">
            <a:spAutoFit/>
          </a:bodyPr>
          <a:lstStyle/>
          <a:p>
            <a:pPr algn="ctr"/>
            <a:r>
              <a:rPr lang="nl-BE" sz="2400" b="1" dirty="0">
                <a:solidFill>
                  <a:srgbClr val="19536A"/>
                </a:solidFill>
                <a:latin typeface="Calibri" panose="020F0502020204030204" pitchFamily="34" charset="0"/>
                <a:cs typeface="Calibri" panose="020F0502020204030204" pitchFamily="34" charset="0"/>
              </a:rPr>
              <a:t>GEBRUIK JE </a:t>
            </a:r>
            <a:r>
              <a:rPr lang="nl-BE" sz="3200" b="1" dirty="0">
                <a:solidFill>
                  <a:srgbClr val="FECC00"/>
                </a:solidFill>
                <a:uFill>
                  <a:solidFill>
                    <a:srgbClr val="FECC00"/>
                  </a:solidFill>
                </a:uFill>
                <a:latin typeface="Calibri" panose="020F0502020204030204" pitchFamily="34" charset="0"/>
                <a:cs typeface="Calibri" panose="020F0502020204030204" pitchFamily="34" charset="0"/>
              </a:rPr>
              <a:t>NETWERK</a:t>
            </a:r>
            <a:endParaRPr lang="nl-BE" sz="2400" b="1" dirty="0">
              <a:solidFill>
                <a:srgbClr val="FECC00"/>
              </a:solidFill>
              <a:uFill>
                <a:solidFill>
                  <a:srgbClr val="FECC00"/>
                </a:solidFill>
              </a:uFill>
              <a:latin typeface="Calibri" panose="020F0502020204030204" pitchFamily="34" charset="0"/>
              <a:cs typeface="Calibri" panose="020F0502020204030204" pitchFamily="34" charset="0"/>
            </a:endParaRPr>
          </a:p>
        </p:txBody>
      </p:sp>
      <p:sp>
        <p:nvSpPr>
          <p:cNvPr id="10" name="Tekstvak 9">
            <a:extLst>
              <a:ext uri="{FF2B5EF4-FFF2-40B4-BE49-F238E27FC236}">
                <a16:creationId xmlns:a16="http://schemas.microsoft.com/office/drawing/2014/main" id="{D1CF5DAC-D1C2-333E-25E4-D9722ABFEDB3}"/>
              </a:ext>
            </a:extLst>
          </p:cNvPr>
          <p:cNvSpPr txBox="1"/>
          <p:nvPr/>
        </p:nvSpPr>
        <p:spPr>
          <a:xfrm>
            <a:off x="5549590" y="5656117"/>
            <a:ext cx="2834548" cy="1323439"/>
          </a:xfrm>
          <a:prstGeom prst="rect">
            <a:avLst/>
          </a:prstGeom>
          <a:noFill/>
          <a:effectLst/>
        </p:spPr>
        <p:txBody>
          <a:bodyPr wrap="square" rtlCol="0">
            <a:spAutoFit/>
          </a:bodyPr>
          <a:lstStyle/>
          <a:p>
            <a:pPr algn="ctr"/>
            <a:r>
              <a:rPr lang="nl-BE" sz="2400" b="1" dirty="0">
                <a:solidFill>
                  <a:srgbClr val="19536A"/>
                </a:solidFill>
                <a:latin typeface="Calibri" panose="020F0502020204030204" pitchFamily="34" charset="0"/>
                <a:cs typeface="Calibri" panose="020F0502020204030204" pitchFamily="34" charset="0"/>
              </a:rPr>
              <a:t>SPREEK </a:t>
            </a:r>
            <a:r>
              <a:rPr lang="nl-BE" sz="3200" b="1" dirty="0">
                <a:solidFill>
                  <a:srgbClr val="FECC00"/>
                </a:solidFill>
                <a:uFill>
                  <a:solidFill>
                    <a:srgbClr val="FECC00"/>
                  </a:solidFill>
                </a:uFill>
                <a:latin typeface="Calibri" panose="020F0502020204030204" pitchFamily="34" charset="0"/>
                <a:cs typeface="Calibri" panose="020F0502020204030204" pitchFamily="34" charset="0"/>
              </a:rPr>
              <a:t>WERKGEVERS</a:t>
            </a:r>
            <a:r>
              <a:rPr lang="nl-BE" sz="2400" b="1" dirty="0">
                <a:solidFill>
                  <a:srgbClr val="19536A"/>
                </a:solidFill>
                <a:latin typeface="Calibri" panose="020F0502020204030204" pitchFamily="34" charset="0"/>
                <a:cs typeface="Calibri" panose="020F0502020204030204" pitchFamily="34" charset="0"/>
              </a:rPr>
              <a:t> AAN</a:t>
            </a:r>
            <a:endParaRPr lang="nl-BE" sz="2400" b="1" dirty="0">
              <a:solidFill>
                <a:srgbClr val="FECC00"/>
              </a:solidFill>
              <a:latin typeface="Calibri" panose="020F0502020204030204" pitchFamily="34" charset="0"/>
              <a:cs typeface="Calibri" panose="020F0502020204030204" pitchFamily="34" charset="0"/>
            </a:endParaRPr>
          </a:p>
        </p:txBody>
      </p:sp>
      <p:sp>
        <p:nvSpPr>
          <p:cNvPr id="11" name="Tekstvak 10">
            <a:extLst>
              <a:ext uri="{FF2B5EF4-FFF2-40B4-BE49-F238E27FC236}">
                <a16:creationId xmlns:a16="http://schemas.microsoft.com/office/drawing/2014/main" id="{36ADE5E0-6C63-DEEE-E442-D5648DF94EE7}"/>
              </a:ext>
            </a:extLst>
          </p:cNvPr>
          <p:cNvSpPr txBox="1"/>
          <p:nvPr/>
        </p:nvSpPr>
        <p:spPr>
          <a:xfrm>
            <a:off x="8180746" y="4322592"/>
            <a:ext cx="2442877" cy="954107"/>
          </a:xfrm>
          <a:prstGeom prst="rect">
            <a:avLst/>
          </a:prstGeom>
          <a:noFill/>
          <a:effectLst/>
        </p:spPr>
        <p:txBody>
          <a:bodyPr wrap="square" rtlCol="0">
            <a:spAutoFit/>
          </a:bodyPr>
          <a:lstStyle/>
          <a:p>
            <a:pPr algn="ctr"/>
            <a:r>
              <a:rPr lang="nl-BE" sz="2400" b="1" dirty="0">
                <a:solidFill>
                  <a:srgbClr val="19536A"/>
                </a:solidFill>
                <a:latin typeface="Calibri" panose="020F0502020204030204" pitchFamily="34" charset="0"/>
                <a:cs typeface="Calibri" panose="020F0502020204030204" pitchFamily="34" charset="0"/>
              </a:rPr>
              <a:t>VIA DE  </a:t>
            </a:r>
            <a:r>
              <a:rPr lang="nl-BE" sz="3200" b="1" dirty="0">
                <a:solidFill>
                  <a:srgbClr val="FECC00"/>
                </a:solidFill>
                <a:uFill>
                  <a:solidFill>
                    <a:srgbClr val="FECC00"/>
                  </a:solidFill>
                </a:uFill>
                <a:latin typeface="Calibri" panose="020F0502020204030204" pitchFamily="34" charset="0"/>
                <a:cs typeface="Calibri" panose="020F0502020204030204" pitchFamily="34" charset="0"/>
              </a:rPr>
              <a:t>JOBBANK</a:t>
            </a:r>
            <a:endParaRPr lang="nl-BE" sz="2400" b="1" dirty="0">
              <a:solidFill>
                <a:srgbClr val="FECC00"/>
              </a:solidFill>
              <a:uFill>
                <a:solidFill>
                  <a:srgbClr val="FECC00"/>
                </a:solidFill>
              </a:u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628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C16DE-1D32-F541-7B5F-A48B9B5C639D}"/>
              </a:ext>
            </a:extLst>
          </p:cNvPr>
          <p:cNvSpPr>
            <a:spLocks noGrp="1"/>
          </p:cNvSpPr>
          <p:nvPr>
            <p:ph type="title"/>
          </p:nvPr>
        </p:nvSpPr>
        <p:spPr/>
        <p:txBody>
          <a:bodyPr/>
          <a:lstStyle/>
          <a:p>
            <a:r>
              <a:rPr lang="nl-NL" dirty="0"/>
              <a:t>Stap 2: Solliciteren – een zelf gevonden job</a:t>
            </a:r>
            <a:endParaRPr lang="nl-BE" dirty="0"/>
          </a:p>
        </p:txBody>
      </p:sp>
      <p:pic>
        <p:nvPicPr>
          <p:cNvPr id="5" name="Afbeelding 4">
            <a:extLst>
              <a:ext uri="{FF2B5EF4-FFF2-40B4-BE49-F238E27FC236}">
                <a16:creationId xmlns:a16="http://schemas.microsoft.com/office/drawing/2014/main" id="{3C922E43-2224-420D-D5D5-8162100764A8}"/>
              </a:ext>
            </a:extLst>
          </p:cNvPr>
          <p:cNvPicPr>
            <a:picLocks noChangeAspect="1"/>
          </p:cNvPicPr>
          <p:nvPr/>
        </p:nvPicPr>
        <p:blipFill>
          <a:blip r:embed="rId3"/>
          <a:stretch>
            <a:fillRect/>
          </a:stretch>
        </p:blipFill>
        <p:spPr>
          <a:xfrm>
            <a:off x="2578481" y="3016251"/>
            <a:ext cx="2920237" cy="2578832"/>
          </a:xfrm>
          <a:prstGeom prst="rect">
            <a:avLst/>
          </a:prstGeom>
        </p:spPr>
      </p:pic>
      <p:pic>
        <p:nvPicPr>
          <p:cNvPr id="8" name="Tijdelijke aanduiding voor inhoud 7">
            <a:extLst>
              <a:ext uri="{FF2B5EF4-FFF2-40B4-BE49-F238E27FC236}">
                <a16:creationId xmlns:a16="http://schemas.microsoft.com/office/drawing/2014/main" id="{9B2D80C8-C0D7-12BD-EB83-2C3419903C97}"/>
              </a:ext>
            </a:extLst>
          </p:cNvPr>
          <p:cNvPicPr>
            <a:picLocks noGrp="1" noChangeAspect="1"/>
          </p:cNvPicPr>
          <p:nvPr>
            <p:ph idx="1"/>
          </p:nvPr>
        </p:nvPicPr>
        <p:blipFill>
          <a:blip r:embed="rId4"/>
          <a:stretch>
            <a:fillRect/>
          </a:stretch>
        </p:blipFill>
        <p:spPr>
          <a:xfrm>
            <a:off x="235331" y="1690688"/>
            <a:ext cx="2920237" cy="2578832"/>
          </a:xfrm>
          <a:prstGeom prst="rect">
            <a:avLst/>
          </a:prstGeom>
        </p:spPr>
      </p:pic>
      <p:pic>
        <p:nvPicPr>
          <p:cNvPr id="10" name="Afbeelding 9" descr="Afbeelding met clipart, ontwerp&#10;&#10;Automatisch gegenereerde beschrijving">
            <a:extLst>
              <a:ext uri="{FF2B5EF4-FFF2-40B4-BE49-F238E27FC236}">
                <a16:creationId xmlns:a16="http://schemas.microsoft.com/office/drawing/2014/main" id="{90013A10-07FA-06C4-4735-6A1E4DD2DE7B}"/>
              </a:ext>
            </a:extLst>
          </p:cNvPr>
          <p:cNvPicPr>
            <a:picLocks noChangeAspect="1"/>
          </p:cNvPicPr>
          <p:nvPr/>
        </p:nvPicPr>
        <p:blipFill rotWithShape="1">
          <a:blip r:embed="rId5">
            <a:extLst>
              <a:ext uri="{28A0092B-C50C-407E-A947-70E740481C1C}">
                <a14:useLocalDpi xmlns:a14="http://schemas.microsoft.com/office/drawing/2010/main" val="0"/>
              </a:ext>
            </a:extLst>
          </a:blip>
          <a:srcRect l="2930" t="1666" r="56875" b="68959"/>
          <a:stretch/>
        </p:blipFill>
        <p:spPr>
          <a:xfrm flipV="1">
            <a:off x="5779078" y="2677379"/>
            <a:ext cx="1828411" cy="751621"/>
          </a:xfrm>
          <a:prstGeom prst="rect">
            <a:avLst/>
          </a:prstGeom>
        </p:spPr>
      </p:pic>
      <p:pic>
        <p:nvPicPr>
          <p:cNvPr id="11" name="Afbeelding 10">
            <a:extLst>
              <a:ext uri="{FF2B5EF4-FFF2-40B4-BE49-F238E27FC236}">
                <a16:creationId xmlns:a16="http://schemas.microsoft.com/office/drawing/2014/main" id="{5058FB54-55B7-E83E-3C1C-78B6AE1D64CE}"/>
              </a:ext>
            </a:extLst>
          </p:cNvPr>
          <p:cNvPicPr>
            <a:picLocks noChangeAspect="1"/>
          </p:cNvPicPr>
          <p:nvPr/>
        </p:nvPicPr>
        <p:blipFill>
          <a:blip r:embed="rId6"/>
          <a:stretch>
            <a:fillRect/>
          </a:stretch>
        </p:blipFill>
        <p:spPr>
          <a:xfrm rot="20291073">
            <a:off x="6951795" y="3347695"/>
            <a:ext cx="2340864" cy="1656026"/>
          </a:xfrm>
          <a:prstGeom prst="rect">
            <a:avLst/>
          </a:prstGeom>
          <a:ln>
            <a:noFill/>
          </a:ln>
          <a:effectLst>
            <a:outerShdw blurRad="190500" algn="tl" rotWithShape="0">
              <a:srgbClr val="000000">
                <a:alpha val="70000"/>
              </a:srgbClr>
            </a:outerShdw>
          </a:effectLst>
        </p:spPr>
      </p:pic>
      <p:sp>
        <p:nvSpPr>
          <p:cNvPr id="12" name="Tekstvak 11">
            <a:extLst>
              <a:ext uri="{FF2B5EF4-FFF2-40B4-BE49-F238E27FC236}">
                <a16:creationId xmlns:a16="http://schemas.microsoft.com/office/drawing/2014/main" id="{89B5F746-BBE1-DB18-B147-CCD80B0A7660}"/>
              </a:ext>
            </a:extLst>
          </p:cNvPr>
          <p:cNvSpPr txBox="1"/>
          <p:nvPr/>
        </p:nvSpPr>
        <p:spPr>
          <a:xfrm rot="20406398">
            <a:off x="7620232" y="5004319"/>
            <a:ext cx="2205450" cy="461665"/>
          </a:xfrm>
          <a:prstGeom prst="rect">
            <a:avLst/>
          </a:prstGeom>
          <a:noFill/>
        </p:spPr>
        <p:txBody>
          <a:bodyPr wrap="square" rtlCol="0">
            <a:spAutoFit/>
          </a:bodyPr>
          <a:lstStyle/>
          <a:p>
            <a:r>
              <a:rPr lang="nl-NL" sz="2400" b="1" dirty="0"/>
              <a:t>JOBFLYER</a:t>
            </a:r>
            <a:endParaRPr lang="nl-BE" sz="2400" b="1" dirty="0"/>
          </a:p>
        </p:txBody>
      </p:sp>
      <p:pic>
        <p:nvPicPr>
          <p:cNvPr id="3" name="Afbeelding 2">
            <a:extLst>
              <a:ext uri="{FF2B5EF4-FFF2-40B4-BE49-F238E27FC236}">
                <a16:creationId xmlns:a16="http://schemas.microsoft.com/office/drawing/2014/main" id="{59D6F00D-B441-927C-B042-6020CCAADFD6}"/>
              </a:ext>
            </a:extLst>
          </p:cNvPr>
          <p:cNvPicPr>
            <a:picLocks noChangeAspect="1"/>
          </p:cNvPicPr>
          <p:nvPr/>
        </p:nvPicPr>
        <p:blipFill>
          <a:blip r:embed="rId7"/>
          <a:stretch>
            <a:fillRect/>
          </a:stretch>
        </p:blipFill>
        <p:spPr>
          <a:xfrm>
            <a:off x="3501612" y="2259655"/>
            <a:ext cx="7790275" cy="3449352"/>
          </a:xfrm>
          <a:prstGeom prst="rect">
            <a:avLst/>
          </a:prstGeom>
        </p:spPr>
      </p:pic>
      <p:sp>
        <p:nvSpPr>
          <p:cNvPr id="4" name="Tekstvak 3">
            <a:extLst>
              <a:ext uri="{FF2B5EF4-FFF2-40B4-BE49-F238E27FC236}">
                <a16:creationId xmlns:a16="http://schemas.microsoft.com/office/drawing/2014/main" id="{D0ACC97D-8F67-11BB-02CC-7E6640FA51EE}"/>
              </a:ext>
            </a:extLst>
          </p:cNvPr>
          <p:cNvSpPr txBox="1"/>
          <p:nvPr/>
        </p:nvSpPr>
        <p:spPr>
          <a:xfrm>
            <a:off x="235331" y="4305667"/>
            <a:ext cx="2834548" cy="954107"/>
          </a:xfrm>
          <a:prstGeom prst="rect">
            <a:avLst/>
          </a:prstGeom>
          <a:noFill/>
          <a:effectLst/>
        </p:spPr>
        <p:txBody>
          <a:bodyPr wrap="square" rtlCol="0">
            <a:spAutoFit/>
          </a:bodyPr>
          <a:lstStyle/>
          <a:p>
            <a:pPr algn="ctr"/>
            <a:r>
              <a:rPr lang="nl-BE" sz="2400" b="1" dirty="0">
                <a:solidFill>
                  <a:srgbClr val="19536A"/>
                </a:solidFill>
                <a:latin typeface="Calibri" panose="020F0502020204030204" pitchFamily="34" charset="0"/>
                <a:cs typeface="Calibri" panose="020F0502020204030204" pitchFamily="34" charset="0"/>
              </a:rPr>
              <a:t>GEBRUIK JE </a:t>
            </a:r>
            <a:r>
              <a:rPr lang="nl-BE" sz="3200" b="1" dirty="0">
                <a:solidFill>
                  <a:srgbClr val="FECC00"/>
                </a:solidFill>
                <a:uFill>
                  <a:solidFill>
                    <a:srgbClr val="FECC00"/>
                  </a:solidFill>
                </a:uFill>
                <a:latin typeface="Calibri" panose="020F0502020204030204" pitchFamily="34" charset="0"/>
                <a:cs typeface="Calibri" panose="020F0502020204030204" pitchFamily="34" charset="0"/>
              </a:rPr>
              <a:t>NETWERK</a:t>
            </a:r>
            <a:endParaRPr lang="nl-BE" sz="2400" b="1" dirty="0">
              <a:solidFill>
                <a:srgbClr val="FECC00"/>
              </a:solidFill>
              <a:uFill>
                <a:solidFill>
                  <a:srgbClr val="FECC00"/>
                </a:solidFill>
              </a:uFill>
              <a:latin typeface="Calibri" panose="020F0502020204030204" pitchFamily="34" charset="0"/>
              <a:cs typeface="Calibri" panose="020F0502020204030204" pitchFamily="34" charset="0"/>
            </a:endParaRPr>
          </a:p>
        </p:txBody>
      </p:sp>
      <p:sp>
        <p:nvSpPr>
          <p:cNvPr id="6" name="Tekstvak 5">
            <a:extLst>
              <a:ext uri="{FF2B5EF4-FFF2-40B4-BE49-F238E27FC236}">
                <a16:creationId xmlns:a16="http://schemas.microsoft.com/office/drawing/2014/main" id="{3FDE053B-3796-DD61-E8A9-114AACCBC03F}"/>
              </a:ext>
            </a:extLst>
          </p:cNvPr>
          <p:cNvSpPr txBox="1"/>
          <p:nvPr/>
        </p:nvSpPr>
        <p:spPr>
          <a:xfrm>
            <a:off x="2578481" y="5561196"/>
            <a:ext cx="2834548" cy="1323439"/>
          </a:xfrm>
          <a:prstGeom prst="rect">
            <a:avLst/>
          </a:prstGeom>
          <a:noFill/>
          <a:effectLst/>
        </p:spPr>
        <p:txBody>
          <a:bodyPr wrap="square" rtlCol="0">
            <a:spAutoFit/>
          </a:bodyPr>
          <a:lstStyle/>
          <a:p>
            <a:pPr algn="ctr"/>
            <a:r>
              <a:rPr lang="nl-BE" sz="2400" b="1" dirty="0">
                <a:solidFill>
                  <a:srgbClr val="19536A"/>
                </a:solidFill>
                <a:latin typeface="Calibri" panose="020F0502020204030204" pitchFamily="34" charset="0"/>
                <a:cs typeface="Calibri" panose="020F0502020204030204" pitchFamily="34" charset="0"/>
              </a:rPr>
              <a:t>SPREEK </a:t>
            </a:r>
            <a:r>
              <a:rPr lang="nl-BE" sz="3200" b="1" dirty="0">
                <a:solidFill>
                  <a:srgbClr val="FECC00"/>
                </a:solidFill>
                <a:uFill>
                  <a:solidFill>
                    <a:srgbClr val="FECC00"/>
                  </a:solidFill>
                </a:uFill>
                <a:latin typeface="Calibri" panose="020F0502020204030204" pitchFamily="34" charset="0"/>
                <a:cs typeface="Calibri" panose="020F0502020204030204" pitchFamily="34" charset="0"/>
              </a:rPr>
              <a:t>WERKGEVERS</a:t>
            </a:r>
            <a:r>
              <a:rPr lang="nl-BE" sz="2400" b="1" dirty="0">
                <a:solidFill>
                  <a:srgbClr val="19536A"/>
                </a:solidFill>
                <a:latin typeface="Calibri" panose="020F0502020204030204" pitchFamily="34" charset="0"/>
                <a:cs typeface="Calibri" panose="020F0502020204030204" pitchFamily="34" charset="0"/>
              </a:rPr>
              <a:t> AAN</a:t>
            </a:r>
            <a:endParaRPr lang="nl-BE" sz="2400" b="1" dirty="0">
              <a:solidFill>
                <a:srgbClr val="FECC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188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2245C-22A8-8066-58A7-2C019C14D446}"/>
              </a:ext>
            </a:extLst>
          </p:cNvPr>
          <p:cNvSpPr>
            <a:spLocks noGrp="1"/>
          </p:cNvSpPr>
          <p:nvPr>
            <p:ph type="title"/>
          </p:nvPr>
        </p:nvSpPr>
        <p:spPr>
          <a:xfrm>
            <a:off x="838200" y="195829"/>
            <a:ext cx="10515600" cy="1325563"/>
          </a:xfrm>
        </p:spPr>
        <p:txBody>
          <a:bodyPr/>
          <a:lstStyle/>
          <a:p>
            <a:r>
              <a:rPr lang="nl-BE" dirty="0"/>
              <a:t>Stap 2 – solliciteren – via de </a:t>
            </a:r>
            <a:r>
              <a:rPr lang="nl-BE" dirty="0" err="1"/>
              <a:t>jobbank</a:t>
            </a:r>
            <a:endParaRPr lang="nl-BE" dirty="0"/>
          </a:p>
        </p:txBody>
      </p:sp>
      <p:pic>
        <p:nvPicPr>
          <p:cNvPr id="3" name="Afbeelding 2" descr="Afbeelding met tekst, persoon, binnen, tafel&#10;&#10;Automatisch gegenereerde beschrijving">
            <a:extLst>
              <a:ext uri="{FF2B5EF4-FFF2-40B4-BE49-F238E27FC236}">
                <a16:creationId xmlns:a16="http://schemas.microsoft.com/office/drawing/2014/main" id="{1D4BAC59-01A9-3AA7-77DC-A8A61EE774D1}"/>
              </a:ext>
            </a:extLst>
          </p:cNvPr>
          <p:cNvPicPr>
            <a:picLocks noChangeAspect="1"/>
          </p:cNvPicPr>
          <p:nvPr/>
        </p:nvPicPr>
        <p:blipFill rotWithShape="1">
          <a:blip r:embed="rId3">
            <a:extLst>
              <a:ext uri="{28A0092B-C50C-407E-A947-70E740481C1C}">
                <a14:useLocalDpi xmlns:a14="http://schemas.microsoft.com/office/drawing/2010/main" val="0"/>
              </a:ext>
            </a:extLst>
          </a:blip>
          <a:srcRect l="11140" r="12909"/>
          <a:stretch/>
        </p:blipFill>
        <p:spPr>
          <a:xfrm>
            <a:off x="8981201" y="1306683"/>
            <a:ext cx="2813643" cy="2472984"/>
          </a:xfrm>
          <a:prstGeom prst="hexagon">
            <a:avLst/>
          </a:prstGeom>
          <a:effectLst>
            <a:outerShdw blurRad="50800" dist="38100" dir="8100000" algn="tr" rotWithShape="0">
              <a:prstClr val="black">
                <a:alpha val="40000"/>
              </a:prstClr>
            </a:outerShdw>
          </a:effectLst>
        </p:spPr>
      </p:pic>
      <p:pic>
        <p:nvPicPr>
          <p:cNvPr id="7" name="Tijdelijke aanduiding voor inhoud 6" descr="Afbeelding met tekst&#10;&#10;Automatisch gegenereerde beschrijving">
            <a:extLst>
              <a:ext uri="{FF2B5EF4-FFF2-40B4-BE49-F238E27FC236}">
                <a16:creationId xmlns:a16="http://schemas.microsoft.com/office/drawing/2014/main" id="{53B8A6D7-4ADE-8B3C-46DF-60B3165CAD25}"/>
              </a:ext>
            </a:extLst>
          </p:cNvPr>
          <p:cNvPicPr>
            <a:picLocks noGrp="1" noChangeAspect="1"/>
          </p:cNvPicPr>
          <p:nvPr>
            <p:ph idx="1"/>
          </p:nvPr>
        </p:nvPicPr>
        <p:blipFill>
          <a:blip r:embed="rId4"/>
          <a:stretch>
            <a:fillRect/>
          </a:stretch>
        </p:blipFill>
        <p:spPr>
          <a:xfrm>
            <a:off x="838200" y="1986585"/>
            <a:ext cx="7047921" cy="3586164"/>
          </a:xfrm>
          <a:prstGeom prst="rect">
            <a:avLst/>
          </a:prstGeom>
          <a:effectLst>
            <a:outerShdw blurRad="63500" sx="102000" sy="102000" algn="ctr" rotWithShape="0">
              <a:prstClr val="black">
                <a:alpha val="40000"/>
              </a:prstClr>
            </a:outerShdw>
          </a:effectLst>
        </p:spPr>
      </p:pic>
      <p:sp>
        <p:nvSpPr>
          <p:cNvPr id="4" name="Tekstvak 3">
            <a:extLst>
              <a:ext uri="{FF2B5EF4-FFF2-40B4-BE49-F238E27FC236}">
                <a16:creationId xmlns:a16="http://schemas.microsoft.com/office/drawing/2014/main" id="{960DFA3A-B5A8-C46C-2BA3-2FA24EEC4B4E}"/>
              </a:ext>
            </a:extLst>
          </p:cNvPr>
          <p:cNvSpPr txBox="1"/>
          <p:nvPr/>
        </p:nvSpPr>
        <p:spPr>
          <a:xfrm>
            <a:off x="3149796" y="5806710"/>
            <a:ext cx="4083376" cy="830997"/>
          </a:xfrm>
          <a:prstGeom prst="rect">
            <a:avLst/>
          </a:prstGeom>
          <a:noFill/>
        </p:spPr>
        <p:txBody>
          <a:bodyPr wrap="square" rtlCol="0">
            <a:spAutoFit/>
          </a:bodyPr>
          <a:lstStyle/>
          <a:p>
            <a:r>
              <a:rPr lang="nl-NL" sz="2400" b="1" dirty="0"/>
              <a:t>Filter op regio/job/werkgever</a:t>
            </a:r>
            <a:endParaRPr lang="nl-BE" sz="2400" b="1" dirty="0"/>
          </a:p>
        </p:txBody>
      </p:sp>
      <p:pic>
        <p:nvPicPr>
          <p:cNvPr id="5" name="Afbeelding 4">
            <a:extLst>
              <a:ext uri="{FF2B5EF4-FFF2-40B4-BE49-F238E27FC236}">
                <a16:creationId xmlns:a16="http://schemas.microsoft.com/office/drawing/2014/main" id="{478D729C-7942-F0EE-211E-76235EC5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499810" flipH="1" flipV="1">
            <a:off x="1933513" y="4898401"/>
            <a:ext cx="1114191" cy="1910652"/>
          </a:xfrm>
          <a:prstGeom prst="rect">
            <a:avLst/>
          </a:prstGeom>
        </p:spPr>
      </p:pic>
      <p:sp>
        <p:nvSpPr>
          <p:cNvPr id="6" name="Ovaal 5">
            <a:extLst>
              <a:ext uri="{FF2B5EF4-FFF2-40B4-BE49-F238E27FC236}">
                <a16:creationId xmlns:a16="http://schemas.microsoft.com/office/drawing/2014/main" id="{423C12EF-69CB-394B-D541-BCED11B9B65D}"/>
              </a:ext>
            </a:extLst>
          </p:cNvPr>
          <p:cNvSpPr/>
          <p:nvPr/>
        </p:nvSpPr>
        <p:spPr>
          <a:xfrm>
            <a:off x="893209" y="3320693"/>
            <a:ext cx="990600" cy="257175"/>
          </a:xfrm>
          <a:prstGeom prst="ellipse">
            <a:avLst/>
          </a:prstGeom>
          <a:noFill/>
          <a:ln w="28575">
            <a:solidFill>
              <a:srgbClr val="FE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5921DFD2-A8A4-E9A8-BAE7-31AAAA9AE0B4}"/>
              </a:ext>
            </a:extLst>
          </p:cNvPr>
          <p:cNvSpPr/>
          <p:nvPr/>
        </p:nvSpPr>
        <p:spPr>
          <a:xfrm>
            <a:off x="3149796" y="2705109"/>
            <a:ext cx="990600" cy="257175"/>
          </a:xfrm>
          <a:prstGeom prst="ellipse">
            <a:avLst/>
          </a:prstGeom>
          <a:noFill/>
          <a:ln w="28575">
            <a:solidFill>
              <a:srgbClr val="FE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a:extLst>
              <a:ext uri="{FF2B5EF4-FFF2-40B4-BE49-F238E27FC236}">
                <a16:creationId xmlns:a16="http://schemas.microsoft.com/office/drawing/2014/main" id="{19A076B5-D78A-2A45-783C-980E244E3D37}"/>
              </a:ext>
            </a:extLst>
          </p:cNvPr>
          <p:cNvSpPr/>
          <p:nvPr/>
        </p:nvSpPr>
        <p:spPr>
          <a:xfrm>
            <a:off x="1116356" y="2975965"/>
            <a:ext cx="990600" cy="257175"/>
          </a:xfrm>
          <a:prstGeom prst="ellipse">
            <a:avLst/>
          </a:prstGeom>
          <a:noFill/>
          <a:ln w="28575">
            <a:solidFill>
              <a:srgbClr val="FE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6543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12245C-22A8-8066-58A7-2C019C14D446}"/>
              </a:ext>
            </a:extLst>
          </p:cNvPr>
          <p:cNvSpPr>
            <a:spLocks noGrp="1"/>
          </p:cNvSpPr>
          <p:nvPr>
            <p:ph type="title"/>
          </p:nvPr>
        </p:nvSpPr>
        <p:spPr>
          <a:xfrm>
            <a:off x="838200" y="279400"/>
            <a:ext cx="10515600" cy="1325563"/>
          </a:xfrm>
        </p:spPr>
        <p:txBody>
          <a:bodyPr/>
          <a:lstStyle/>
          <a:p>
            <a:r>
              <a:rPr lang="nl-BE" dirty="0"/>
              <a:t>Stap 2 – solliciteren – via de </a:t>
            </a:r>
            <a:r>
              <a:rPr lang="nl-BE" dirty="0" err="1"/>
              <a:t>jobbank</a:t>
            </a:r>
            <a:endParaRPr lang="nl-BE" dirty="0"/>
          </a:p>
        </p:txBody>
      </p:sp>
      <p:pic>
        <p:nvPicPr>
          <p:cNvPr id="4" name="Tijdelijke aanduiding voor inhoud 3" descr="Afbeelding met tekst&#10;&#10;Automatisch gegenereerde beschrijving">
            <a:extLst>
              <a:ext uri="{FF2B5EF4-FFF2-40B4-BE49-F238E27FC236}">
                <a16:creationId xmlns:a16="http://schemas.microsoft.com/office/drawing/2014/main" id="{87B66A0C-E049-6444-7556-2395C3F42816}"/>
              </a:ext>
            </a:extLst>
          </p:cNvPr>
          <p:cNvPicPr>
            <a:picLocks noGrp="1" noChangeAspect="1"/>
          </p:cNvPicPr>
          <p:nvPr>
            <p:ph idx="1"/>
          </p:nvPr>
        </p:nvPicPr>
        <p:blipFill>
          <a:blip r:embed="rId3"/>
          <a:stretch>
            <a:fillRect/>
          </a:stretch>
        </p:blipFill>
        <p:spPr>
          <a:xfrm>
            <a:off x="838200" y="1625376"/>
            <a:ext cx="7098930" cy="4351338"/>
          </a:xfrm>
          <a:prstGeom prst="rect">
            <a:avLst/>
          </a:prstGeom>
          <a:effectLst>
            <a:outerShdw blurRad="63500" sx="102000" sy="102000" algn="ctr" rotWithShape="0">
              <a:prstClr val="black">
                <a:alpha val="40000"/>
              </a:prstClr>
            </a:outerShdw>
          </a:effectLst>
        </p:spPr>
      </p:pic>
      <p:pic>
        <p:nvPicPr>
          <p:cNvPr id="3" name="Afbeelding 2" descr="Afbeelding met tekst, persoon, binnen, tafel&#10;&#10;Automatisch gegenereerde beschrijving">
            <a:extLst>
              <a:ext uri="{FF2B5EF4-FFF2-40B4-BE49-F238E27FC236}">
                <a16:creationId xmlns:a16="http://schemas.microsoft.com/office/drawing/2014/main" id="{1D4BAC59-01A9-3AA7-77DC-A8A61EE774D1}"/>
              </a:ext>
            </a:extLst>
          </p:cNvPr>
          <p:cNvPicPr>
            <a:picLocks noChangeAspect="1"/>
          </p:cNvPicPr>
          <p:nvPr/>
        </p:nvPicPr>
        <p:blipFill rotWithShape="1">
          <a:blip r:embed="rId4">
            <a:extLst>
              <a:ext uri="{28A0092B-C50C-407E-A947-70E740481C1C}">
                <a14:useLocalDpi xmlns:a14="http://schemas.microsoft.com/office/drawing/2010/main" val="0"/>
              </a:ext>
            </a:extLst>
          </a:blip>
          <a:srcRect l="11140" r="12909"/>
          <a:stretch/>
        </p:blipFill>
        <p:spPr>
          <a:xfrm>
            <a:off x="8981201" y="1306683"/>
            <a:ext cx="2813643" cy="2472984"/>
          </a:xfrm>
          <a:prstGeom prst="hexagon">
            <a:avLst/>
          </a:prstGeom>
          <a:effectLst>
            <a:outerShdw blurRad="50800" dist="38100" dir="8100000" algn="tr" rotWithShape="0">
              <a:prstClr val="black">
                <a:alpha val="40000"/>
              </a:prstClr>
            </a:outerShdw>
          </a:effectLst>
        </p:spPr>
      </p:pic>
      <p:sp>
        <p:nvSpPr>
          <p:cNvPr id="5" name="Ovaal 4">
            <a:extLst>
              <a:ext uri="{FF2B5EF4-FFF2-40B4-BE49-F238E27FC236}">
                <a16:creationId xmlns:a16="http://schemas.microsoft.com/office/drawing/2014/main" id="{235F9A69-C7B5-A59C-6CA5-DF5E4D77F3B7}"/>
              </a:ext>
            </a:extLst>
          </p:cNvPr>
          <p:cNvSpPr/>
          <p:nvPr/>
        </p:nvSpPr>
        <p:spPr>
          <a:xfrm>
            <a:off x="837559" y="3968630"/>
            <a:ext cx="2119312" cy="257175"/>
          </a:xfrm>
          <a:prstGeom prst="ellipse">
            <a:avLst/>
          </a:prstGeom>
          <a:noFill/>
          <a:ln w="28575">
            <a:solidFill>
              <a:srgbClr val="FE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Afbeelding 5">
            <a:extLst>
              <a:ext uri="{FF2B5EF4-FFF2-40B4-BE49-F238E27FC236}">
                <a16:creationId xmlns:a16="http://schemas.microsoft.com/office/drawing/2014/main" id="{80B91FDD-D9E8-EB7C-2A2B-59EBE676C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893523" flipH="1" flipV="1">
            <a:off x="4349978" y="3744403"/>
            <a:ext cx="946234" cy="1622634"/>
          </a:xfrm>
          <a:prstGeom prst="rect">
            <a:avLst/>
          </a:prstGeom>
        </p:spPr>
      </p:pic>
      <p:sp>
        <p:nvSpPr>
          <p:cNvPr id="7" name="Tekstvak 6">
            <a:extLst>
              <a:ext uri="{FF2B5EF4-FFF2-40B4-BE49-F238E27FC236}">
                <a16:creationId xmlns:a16="http://schemas.microsoft.com/office/drawing/2014/main" id="{59FAF5CF-335C-B43B-2CF8-7DB2EF5CF018}"/>
              </a:ext>
            </a:extLst>
          </p:cNvPr>
          <p:cNvSpPr txBox="1"/>
          <p:nvPr/>
        </p:nvSpPr>
        <p:spPr>
          <a:xfrm>
            <a:off x="5408883" y="4249987"/>
            <a:ext cx="2528888" cy="1200329"/>
          </a:xfrm>
          <a:prstGeom prst="rect">
            <a:avLst/>
          </a:prstGeom>
          <a:noFill/>
        </p:spPr>
        <p:txBody>
          <a:bodyPr wrap="square" rtlCol="0">
            <a:spAutoFit/>
          </a:bodyPr>
          <a:lstStyle/>
          <a:p>
            <a:r>
              <a:rPr lang="nl-NL" sz="2400" b="1" dirty="0"/>
              <a:t>Schrijf hier je beknopte motivatiebrief</a:t>
            </a:r>
            <a:endParaRPr lang="nl-BE" sz="2400" b="1" dirty="0"/>
          </a:p>
        </p:txBody>
      </p:sp>
      <p:pic>
        <p:nvPicPr>
          <p:cNvPr id="8" name="Afbeelding 7">
            <a:extLst>
              <a:ext uri="{FF2B5EF4-FFF2-40B4-BE49-F238E27FC236}">
                <a16:creationId xmlns:a16="http://schemas.microsoft.com/office/drawing/2014/main" id="{D093F5B0-793E-B864-D955-DD86D41BE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5057" flipH="1" flipV="1">
            <a:off x="1794630" y="5238833"/>
            <a:ext cx="984628" cy="1688473"/>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B86DCD4A-DE0A-508A-4F39-8F5022A6FCFE}"/>
              </a:ext>
            </a:extLst>
          </p:cNvPr>
          <p:cNvPicPr>
            <a:picLocks noChangeAspect="1"/>
          </p:cNvPicPr>
          <p:nvPr/>
        </p:nvPicPr>
        <p:blipFill rotWithShape="1">
          <a:blip r:embed="rId6"/>
          <a:srcRect l="1464" t="4374" r="3485" b="14658"/>
          <a:stretch/>
        </p:blipFill>
        <p:spPr>
          <a:xfrm>
            <a:off x="3155131" y="5731673"/>
            <a:ext cx="3030098" cy="9629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2015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F3078-4A35-E610-3DAB-C0D008FAD0B6}"/>
              </a:ext>
            </a:extLst>
          </p:cNvPr>
          <p:cNvSpPr>
            <a:spLocks noGrp="1"/>
          </p:cNvSpPr>
          <p:nvPr>
            <p:ph type="title"/>
          </p:nvPr>
        </p:nvSpPr>
        <p:spPr>
          <a:xfrm>
            <a:off x="838200" y="280283"/>
            <a:ext cx="10515600" cy="1325563"/>
          </a:xfrm>
        </p:spPr>
        <p:txBody>
          <a:bodyPr/>
          <a:lstStyle/>
          <a:p>
            <a:r>
              <a:rPr lang="nl-NL" dirty="0"/>
              <a:t>Stap 3 – ik heb een job – zelf gevonden</a:t>
            </a:r>
            <a:endParaRPr lang="nl-BE" dirty="0"/>
          </a:p>
        </p:txBody>
      </p:sp>
      <p:pic>
        <p:nvPicPr>
          <p:cNvPr id="4" name="Tijdelijke aanduiding voor inhoud 3">
            <a:extLst>
              <a:ext uri="{FF2B5EF4-FFF2-40B4-BE49-F238E27FC236}">
                <a16:creationId xmlns:a16="http://schemas.microsoft.com/office/drawing/2014/main" id="{A5A33DAC-62E5-1F77-3D1D-BAD0508FE1E8}"/>
              </a:ext>
            </a:extLst>
          </p:cNvPr>
          <p:cNvPicPr>
            <a:picLocks noGrp="1" noChangeAspect="1"/>
          </p:cNvPicPr>
          <p:nvPr>
            <p:ph idx="1"/>
          </p:nvPr>
        </p:nvPicPr>
        <p:blipFill>
          <a:blip r:embed="rId2"/>
          <a:stretch>
            <a:fillRect/>
          </a:stretch>
        </p:blipFill>
        <p:spPr>
          <a:xfrm>
            <a:off x="1037036" y="2739222"/>
            <a:ext cx="4981632" cy="2605881"/>
          </a:xfrm>
          <a:prstGeom prst="rect">
            <a:avLst/>
          </a:prstGeom>
          <a:effectLst>
            <a:outerShdw blurRad="63500" sx="102000" sy="102000" algn="ctr" rotWithShape="0">
              <a:prstClr val="black">
                <a:alpha val="40000"/>
              </a:prstClr>
            </a:outerShdw>
          </a:effectLst>
        </p:spPr>
      </p:pic>
      <p:sp>
        <p:nvSpPr>
          <p:cNvPr id="3" name="Ovaal 2">
            <a:extLst>
              <a:ext uri="{FF2B5EF4-FFF2-40B4-BE49-F238E27FC236}">
                <a16:creationId xmlns:a16="http://schemas.microsoft.com/office/drawing/2014/main" id="{572E6FA6-FA1E-6143-8A84-0FC422EB1926}"/>
              </a:ext>
            </a:extLst>
          </p:cNvPr>
          <p:cNvSpPr/>
          <p:nvPr/>
        </p:nvSpPr>
        <p:spPr>
          <a:xfrm>
            <a:off x="4258810" y="3034577"/>
            <a:ext cx="1914524" cy="566728"/>
          </a:xfrm>
          <a:prstGeom prst="ellipse">
            <a:avLst/>
          </a:prstGeom>
          <a:noFill/>
          <a:ln w="28575">
            <a:solidFill>
              <a:srgbClr val="FEC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E1A8EB45-123B-2B31-82CC-6E2ECD138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515689">
            <a:off x="6233691" y="2875525"/>
            <a:ext cx="1114191" cy="1910652"/>
          </a:xfrm>
          <a:prstGeom prst="rect">
            <a:avLst/>
          </a:prstGeom>
        </p:spPr>
      </p:pic>
      <p:sp>
        <p:nvSpPr>
          <p:cNvPr id="6" name="Tekstvak 5">
            <a:extLst>
              <a:ext uri="{FF2B5EF4-FFF2-40B4-BE49-F238E27FC236}">
                <a16:creationId xmlns:a16="http://schemas.microsoft.com/office/drawing/2014/main" id="{B79954E5-1B8F-4415-419C-CF09AAA89E0B}"/>
              </a:ext>
            </a:extLst>
          </p:cNvPr>
          <p:cNvSpPr txBox="1"/>
          <p:nvPr/>
        </p:nvSpPr>
        <p:spPr>
          <a:xfrm>
            <a:off x="7562904" y="3429000"/>
            <a:ext cx="2836667" cy="1938992"/>
          </a:xfrm>
          <a:prstGeom prst="rect">
            <a:avLst/>
          </a:prstGeom>
          <a:noFill/>
        </p:spPr>
        <p:txBody>
          <a:bodyPr wrap="square" rtlCol="0">
            <a:spAutoFit/>
          </a:bodyPr>
          <a:lstStyle/>
          <a:p>
            <a:r>
              <a:rPr lang="nl-NL" sz="2400" b="1" dirty="0"/>
              <a:t>Vul de informatie op de </a:t>
            </a:r>
            <a:r>
              <a:rPr lang="nl-NL" sz="2400" b="1" dirty="0" err="1"/>
              <a:t>jobflyer</a:t>
            </a:r>
            <a:r>
              <a:rPr lang="nl-NL" sz="2400" b="1" dirty="0"/>
              <a:t> in op jouw </a:t>
            </a:r>
            <a:r>
              <a:rPr lang="nl-NL" sz="2400" b="1" dirty="0" err="1"/>
              <a:t>jobbankaccount</a:t>
            </a:r>
            <a:endParaRPr lang="nl-BE" sz="2400" b="1" dirty="0"/>
          </a:p>
        </p:txBody>
      </p:sp>
    </p:spTree>
    <p:extLst>
      <p:ext uri="{BB962C8B-B14F-4D97-AF65-F5344CB8AC3E}">
        <p14:creationId xmlns:p14="http://schemas.microsoft.com/office/powerpoint/2010/main" val="82098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YOUCA">
      <a:dk1>
        <a:srgbClr val="19536A"/>
      </a:dk1>
      <a:lt1>
        <a:sysClr val="window" lastClr="FFFFFF"/>
      </a:lt1>
      <a:dk2>
        <a:srgbClr val="00A690"/>
      </a:dk2>
      <a:lt2>
        <a:srgbClr val="FECC00"/>
      </a:lt2>
      <a:accent1>
        <a:srgbClr val="19536A"/>
      </a:accent1>
      <a:accent2>
        <a:srgbClr val="00A690"/>
      </a:accent2>
      <a:accent3>
        <a:srgbClr val="FECC00"/>
      </a:accent3>
      <a:accent4>
        <a:srgbClr val="000000"/>
      </a:accent4>
      <a:accent5>
        <a:srgbClr val="FFFFFF"/>
      </a:accent5>
      <a:accent6>
        <a:srgbClr val="70AD47"/>
      </a:accent6>
      <a:hlink>
        <a:srgbClr val="19536A"/>
      </a:hlink>
      <a:folHlink>
        <a:srgbClr val="00A690"/>
      </a:folHlink>
    </a:clrScheme>
    <a:fontScheme name="Aangepast 1">
      <a:majorFont>
        <a:latin typeface="Ultramagnetic"/>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6443</TotalTime>
  <Words>1177</Words>
  <Application>Microsoft Macintosh PowerPoint</Application>
  <PresentationFormat>Breedbeeld</PresentationFormat>
  <Paragraphs>132</Paragraphs>
  <Slides>13</Slides>
  <Notes>10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13</vt:i4>
      </vt:variant>
    </vt:vector>
  </HeadingPairs>
  <TitlesOfParts>
    <vt:vector size="20" baseType="lpstr">
      <vt:lpstr>Montserrat</vt:lpstr>
      <vt:lpstr>Open Sans</vt:lpstr>
      <vt:lpstr>Arial</vt:lpstr>
      <vt:lpstr>Calibri</vt:lpstr>
      <vt:lpstr>Ultramagnetic</vt:lpstr>
      <vt:lpstr>Daytona Condensed</vt:lpstr>
      <vt:lpstr>Kantoorthema</vt:lpstr>
      <vt:lpstr>PowerPoint-presentatie</vt:lpstr>
      <vt:lpstr>PowerPoint-presentatie</vt:lpstr>
      <vt:lpstr>Stap 1 – registreren</vt:lpstr>
      <vt:lpstr>Stap 1 – registreren</vt:lpstr>
      <vt:lpstr>Stap 2 – solliciteren</vt:lpstr>
      <vt:lpstr>Stap 2: Solliciteren – een zelf gevonden job</vt:lpstr>
      <vt:lpstr>Stap 2 – solliciteren – via de jobbank</vt:lpstr>
      <vt:lpstr>Stap 2 – solliciteren – via de jobbank</vt:lpstr>
      <vt:lpstr>Stap 3 – ik heb een job – zelf gevonden</vt:lpstr>
      <vt:lpstr>Stap 3 – ik heb een job – via de jobbank</vt:lpstr>
      <vt:lpstr>Stap 4 – YOUCA Action Day</vt:lpstr>
      <vt:lpstr>Problemen?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YOUCA ACTION DAY</dc:title>
  <dc:creator>Anke Steenwegen</dc:creator>
  <cp:lastModifiedBy>Anke Steenwegen</cp:lastModifiedBy>
  <cp:revision>132</cp:revision>
  <dcterms:created xsi:type="dcterms:W3CDTF">2023-01-18T14:45:34Z</dcterms:created>
  <dcterms:modified xsi:type="dcterms:W3CDTF">2024-07-15T12:24:47Z</dcterms:modified>
</cp:coreProperties>
</file>