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60" r:id="rId4"/>
    <p:sldId id="259" r:id="rId5"/>
    <p:sldId id="261" r:id="rId6"/>
    <p:sldId id="262" r:id="rId7"/>
    <p:sldId id="265" r:id="rId8"/>
    <p:sldId id="263" r:id="rId9"/>
    <p:sldId id="264" r:id="rId10"/>
    <p:sldId id="258" r:id="rId11"/>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757" autoAdjust="0"/>
  </p:normalViewPr>
  <p:slideViewPr>
    <p:cSldViewPr snapToGrid="0">
      <p:cViewPr varScale="1">
        <p:scale>
          <a:sx n="51" d="100"/>
          <a:sy n="51" d="100"/>
        </p:scale>
        <p:origin x="1256" y="4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AFE4C3-0CC9-4B1C-9951-0FE41A7CBE87}" type="datetimeFigureOut">
              <a:rPr lang="nl-BE" smtClean="0"/>
              <a:t>29/08/2022</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D12F8F-96B9-42E7-AE43-D5631B6D2983}" type="slidenum">
              <a:rPr lang="nl-BE" smtClean="0"/>
              <a:t>‹nr.›</a:t>
            </a:fld>
            <a:endParaRPr lang="nl-BE"/>
          </a:p>
        </p:txBody>
      </p:sp>
    </p:spTree>
    <p:extLst>
      <p:ext uri="{BB962C8B-B14F-4D97-AF65-F5344CB8AC3E}">
        <p14:creationId xmlns:p14="http://schemas.microsoft.com/office/powerpoint/2010/main" val="1234185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onderwijs.hetarchief.be/projecten/klaar"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ezondleven.be/themas/voeding/voedingsdriehoek"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gezondleven.be/files/voeding/Gezond-leven-2017-Basistekst-voedingsdriehoek.pdf#asset:5911:ur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evavzw.be/waarom-plantaardi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velt.be/sites/files/content/documenten/groentekalender.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Er zijn 3 heel duidelijk te identificeren problemen:</a:t>
            </a:r>
          </a:p>
          <a:p>
            <a:pPr marL="171450" indent="-171450">
              <a:buFont typeface="Arial"/>
              <a:buChar char="•"/>
              <a:defRPr/>
            </a:pPr>
            <a:r>
              <a:rPr lang="nl-NL" dirty="0"/>
              <a:t>We zijn met veel. </a:t>
            </a:r>
            <a:br>
              <a:rPr lang="nl-NL" dirty="0">
                <a:cs typeface="+mn-lt"/>
              </a:rPr>
            </a:br>
            <a:r>
              <a:rPr lang="nl-NL" dirty="0"/>
              <a:t>In 2050 zijn we met meer dan 9 miljard mensen op de planeet. De voedselproductie moet naar schatting met 50% toenemen om al die mensen te voeden. In het bijzonder in steden, die aan een hoog tempo blijven groeien (70% van de wereldbevolking leeft in steden tegen dan) Vandaag heeft 1 op 10 mensen honger. Dat zijn X aantal kinderen van deze klas (Bv. 2 als je een klas van 18 leerlingen hebt), als de hele klas de wereldbevolking voorstelt. Tegelijkertijd zitten we met een groeiend aantal mensen met obesitas. Hoe zorgen we voor lekker en gezond eten voor iedereen?</a:t>
            </a:r>
            <a:endParaRPr lang="nl-NL" dirty="0">
              <a:cs typeface="Calibri"/>
            </a:endParaRPr>
          </a:p>
          <a:p>
            <a:pPr marL="171450" indent="-171450">
              <a:buFont typeface="Arial"/>
              <a:buChar char="•"/>
              <a:defRPr/>
            </a:pPr>
            <a:r>
              <a:rPr lang="nl-NL" dirty="0"/>
              <a:t>We eten de wereld op en het klimaat verandert.</a:t>
            </a:r>
            <a:br>
              <a:rPr lang="nl-NL" dirty="0">
                <a:cs typeface="+mn-lt"/>
              </a:rPr>
            </a:br>
            <a:r>
              <a:rPr lang="nl-NL" dirty="0"/>
              <a:t>Landbouwgronden en waterbronnen raken uitgeput (70% van alle waterbronnen gebruikt voor landbouw) en klimaatverandering verhoogt de druk op de voedselproductie. Met iedere graad dat de temperatuur boven de gemiddelde </a:t>
            </a:r>
            <a:r>
              <a:rPr lang="nl-NL" dirty="0" err="1"/>
              <a:t>seizoenstemperatuur</a:t>
            </a:r>
            <a:r>
              <a:rPr lang="nl-NL" dirty="0"/>
              <a:t> gaat, daalt de opbrengst met 10%. De komende 50 jaar hebben we meer voedsel nodig dan we de afgelopen 8000 jaar hebben geproduceerd. En toch gaat 1/3de van ons voedsel verloren nog voor we het kunnen opeten. Door de manier waarop we voedsel produceren en consumeren te veranderen, kunnen we de negatieve impact op onze planeet verkleinen.</a:t>
            </a:r>
          </a:p>
          <a:p>
            <a:pPr marL="171450" indent="-171450">
              <a:buFont typeface="Arial"/>
              <a:buChar char="•"/>
              <a:defRPr/>
            </a:pPr>
            <a:r>
              <a:rPr lang="nl-NL" dirty="0"/>
              <a:t>Niemand wil nog boer worden (en die hebben we broodnodig). </a:t>
            </a:r>
            <a:br>
              <a:rPr lang="nl-NL" dirty="0">
                <a:cs typeface="+mn-lt"/>
              </a:rPr>
            </a:br>
            <a:r>
              <a:rPr lang="nl-NL" dirty="0"/>
              <a:t>De gemiddelde leeftijd van boeren wereldwijd is 60 jaar. Jongeren willen geen boer worden. Veel boeren stoppen ermee. Dit komt door de onleefbare prijzen en armoede.</a:t>
            </a:r>
            <a:endParaRPr lang="nl-NL" dirty="0">
              <a:cs typeface="Calibri" panose="020F0502020204030204"/>
            </a:endParaRPr>
          </a:p>
          <a:p>
            <a:pPr marR="0" lvl="0" algn="l" defTabSz="914400">
              <a:lnSpc>
                <a:spcPct val="100000"/>
              </a:lnSpc>
              <a:spcBef>
                <a:spcPts val="0"/>
              </a:spcBef>
              <a:spcAft>
                <a:spcPts val="0"/>
              </a:spcAft>
              <a:buClrTx/>
              <a:buSzTx/>
              <a:tabLst/>
              <a:defRPr/>
            </a:pPr>
            <a:endParaRPr lang="nl-BE" dirty="0">
              <a:cs typeface="Calibri"/>
            </a:endParaRPr>
          </a:p>
          <a:p>
            <a:pPr>
              <a:defRPr/>
            </a:pPr>
            <a:r>
              <a:rPr lang="nl-NL" dirty="0"/>
              <a:t>In de volgende slide vind je een filmpje waarin de gevolgen van de klimaatverandering uitgelegd worden.</a:t>
            </a:r>
            <a:endParaRPr lang="nl-BE" dirty="0"/>
          </a:p>
          <a:p>
            <a:pPr>
              <a:defRPr/>
            </a:pPr>
            <a:endParaRPr lang="nl-BE" dirty="0">
              <a:cs typeface="Calibri"/>
            </a:endParaRPr>
          </a:p>
          <a:p>
            <a:endParaRPr lang="nl-BE" dirty="0"/>
          </a:p>
        </p:txBody>
      </p:sp>
      <p:sp>
        <p:nvSpPr>
          <p:cNvPr id="4" name="Tijdelijke aanduiding voor dianummer 3"/>
          <p:cNvSpPr>
            <a:spLocks noGrp="1"/>
          </p:cNvSpPr>
          <p:nvPr>
            <p:ph type="sldNum" sz="quarter" idx="5"/>
          </p:nvPr>
        </p:nvSpPr>
        <p:spPr/>
        <p:txBody>
          <a:bodyPr/>
          <a:lstStyle/>
          <a:p>
            <a:fld id="{77D12F8F-96B9-42E7-AE43-D5631B6D2983}" type="slidenum">
              <a:rPr lang="nl-BE" smtClean="0"/>
              <a:t>3</a:t>
            </a:fld>
            <a:endParaRPr lang="nl-BE"/>
          </a:p>
        </p:txBody>
      </p:sp>
    </p:spTree>
    <p:extLst>
      <p:ext uri="{BB962C8B-B14F-4D97-AF65-F5344CB8AC3E}">
        <p14:creationId xmlns:p14="http://schemas.microsoft.com/office/powerpoint/2010/main" val="881933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hlinkClick r:id="rId3"/>
              </a:rPr>
              <a:t>https://onderwijs.hetarchief.be/projecten/klaar</a:t>
            </a:r>
            <a:endParaRPr lang="nl-NL" dirty="0">
              <a:cs typeface="Calibri" panose="020F0502020204030204"/>
            </a:endParaRPr>
          </a:p>
          <a:p>
            <a:r>
              <a:rPr lang="nl-NL" dirty="0"/>
              <a:t>Bekijk hier het filmpje waar Tessa </a:t>
            </a:r>
            <a:r>
              <a:rPr lang="nl-NL" dirty="0" err="1"/>
              <a:t>Avermaete</a:t>
            </a:r>
            <a:r>
              <a:rPr lang="nl-NL" dirty="0"/>
              <a:t> klaar en duidelijk uitlegt hoe we duurzaam kunnen eten.</a:t>
            </a:r>
            <a:endParaRPr lang="en-US" dirty="0"/>
          </a:p>
          <a:p>
            <a:endParaRPr lang="en-US" dirty="0">
              <a:cs typeface="Calibri"/>
            </a:endParaRPr>
          </a:p>
          <a:p>
            <a:endParaRPr lang="nl-BE" dirty="0"/>
          </a:p>
        </p:txBody>
      </p:sp>
      <p:sp>
        <p:nvSpPr>
          <p:cNvPr id="4" name="Tijdelijke aanduiding voor dianummer 3"/>
          <p:cNvSpPr>
            <a:spLocks noGrp="1"/>
          </p:cNvSpPr>
          <p:nvPr>
            <p:ph type="sldNum" sz="quarter" idx="5"/>
          </p:nvPr>
        </p:nvSpPr>
        <p:spPr/>
        <p:txBody>
          <a:bodyPr/>
          <a:lstStyle/>
          <a:p>
            <a:fld id="{77D12F8F-96B9-42E7-AE43-D5631B6D2983}" type="slidenum">
              <a:rPr lang="nl-BE" smtClean="0"/>
              <a:t>5</a:t>
            </a:fld>
            <a:endParaRPr lang="nl-BE"/>
          </a:p>
        </p:txBody>
      </p:sp>
    </p:spTree>
    <p:extLst>
      <p:ext uri="{BB962C8B-B14F-4D97-AF65-F5344CB8AC3E}">
        <p14:creationId xmlns:p14="http://schemas.microsoft.com/office/powerpoint/2010/main" val="2929751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 weten nu waarom het belangrijk is dat ons voedsel gezond is voor onszelf en ook voor de planeet. Maar wat is dat dan gezond en duurzaam voedsel? </a:t>
            </a:r>
          </a:p>
          <a:p>
            <a:r>
              <a:rPr lang="nl-NL" dirty="0"/>
              <a:t>Je kan de leerlingen eerst zelf laten nadenken en discussiëren over wat gezond en duurzaam al dan niet is.</a:t>
            </a:r>
          </a:p>
          <a:p>
            <a:r>
              <a:rPr lang="nl-NL" dirty="0"/>
              <a:t>Wij maakten een uitgebreide definitie van de federale raad van duurzame ontwikkeling ietsje makkelijker en formuleerden duurzame voeding als gezonde voeding, die voor iedereen beschikbaar is, overal ter wereld en niet alleen nu maar ook in de toekomst.</a:t>
            </a:r>
          </a:p>
          <a:p>
            <a:r>
              <a:rPr lang="nl-NL" dirty="0"/>
              <a:t>Er is een sociale, economische en ecologische component aan duurzaamheid. Ecologische duurzaamheid gaat over de impact die voeding heeft op de planeet. Sociale duurzaamheid kijkt naar het algemeen welzijn van mensen: hoe zit het met honger, gezondheid, arbeidsomstandigheden en andere ethische aspecten. Economische duurzaamheid betekent dat iedereen die betrokken is bij het produceren, verwerken en verkopen van voedseleen correcte prijs krijgt voor zijn goederen en diensten. </a:t>
            </a:r>
          </a:p>
          <a:p>
            <a:r>
              <a:rPr lang="nl-NL" dirty="0"/>
              <a:t>Om nu te weten wat er wel en niet gezond is, kan je kijken naar de voedingsdriehoek van het Vlaams Instituut Gezond Leven.</a:t>
            </a:r>
            <a:br>
              <a:rPr lang="nl-NL" dirty="0">
                <a:cs typeface="+mn-lt"/>
              </a:rPr>
            </a:br>
            <a:r>
              <a:rPr lang="nl-NL" dirty="0"/>
              <a:t>Bij deze nieuwe voedingsdriehoek wordt rekening gehouden met de voedingsstoffen die in een product zitten, maar wordt ook naar het volledige voedingsmiddel (en de combinatie van alle stoffen die erin zitten), naar voedingspatronen en eetgedrag (wat iemand allemaal eet en niet slechts één product of één maaltijd), het toevoegen van additieven en de mate waarin een product bewerkt is. Op basis hiervan werden de verschillende voedingsmiddelen onderverdeeld in de driehoek.</a:t>
            </a:r>
            <a:br>
              <a:rPr lang="nl-NL" dirty="0">
                <a:cs typeface="+mn-lt"/>
              </a:rPr>
            </a:br>
            <a:r>
              <a:rPr lang="nl-NL" dirty="0"/>
              <a:t>De voedingsmiddelen die de meest positieve invloed op de gezondheid hebben en je best het meest eet, staan bovenaan in de driehoek. Dat is voornamelijk water en plantaardige voeding zoals groenten, fruit, volle granen, peulvruchten en noten. Voedingsmiddelen die lager in de voedingsdriehoek staan, worden best minder gegeten. Onderaan staat de voeding die nog wel enkele nuttige voedingstoffen bevat, maar die in grote hoeveelheden schadelijk is voor de gezondheid. De restgroep staat naast de driehoek. De voedingsmiddelen in deze groep maken geen deel uit van een gezond voedingspatroon en worden best zo veel mogelijk vermeden. Je kan meer lezen over de voedingsdriehoek op de </a:t>
            </a:r>
            <a:r>
              <a:rPr lang="nl-NL" u="sng" dirty="0">
                <a:hlinkClick r:id="rId3"/>
              </a:rPr>
              <a:t>website</a:t>
            </a:r>
            <a:r>
              <a:rPr lang="nl-NL" dirty="0"/>
              <a:t> van het Vlaams Instituut Gezond Leven of in hun </a:t>
            </a:r>
            <a:r>
              <a:rPr lang="nl-NL" u="sng" dirty="0">
                <a:hlinkClick r:id="rId4"/>
              </a:rPr>
              <a:t>basistekst over de voedingsdriehoek</a:t>
            </a:r>
            <a:r>
              <a:rPr lang="nl-NL" dirty="0"/>
              <a:t>.</a:t>
            </a:r>
          </a:p>
          <a:p>
            <a:pPr>
              <a:lnSpc>
                <a:spcPct val="107000"/>
              </a:lnSpc>
              <a:spcAft>
                <a:spcPts val="800"/>
              </a:spcAft>
            </a:pPr>
            <a:endParaRPr lang="nl-NL" b="1" dirty="0">
              <a:cs typeface="Calibri"/>
            </a:endParaRPr>
          </a:p>
          <a:p>
            <a:endParaRPr lang="nl-BE" dirty="0"/>
          </a:p>
        </p:txBody>
      </p:sp>
      <p:sp>
        <p:nvSpPr>
          <p:cNvPr id="4" name="Tijdelijke aanduiding voor dianummer 3"/>
          <p:cNvSpPr>
            <a:spLocks noGrp="1"/>
          </p:cNvSpPr>
          <p:nvPr>
            <p:ph type="sldNum" sz="quarter" idx="5"/>
          </p:nvPr>
        </p:nvSpPr>
        <p:spPr/>
        <p:txBody>
          <a:bodyPr/>
          <a:lstStyle/>
          <a:p>
            <a:fld id="{77D12F8F-96B9-42E7-AE43-D5631B6D2983}" type="slidenum">
              <a:rPr lang="nl-BE" smtClean="0"/>
              <a:t>6</a:t>
            </a:fld>
            <a:endParaRPr lang="nl-BE"/>
          </a:p>
        </p:txBody>
      </p:sp>
    </p:spTree>
    <p:extLst>
      <p:ext uri="{BB962C8B-B14F-4D97-AF65-F5344CB8AC3E}">
        <p14:creationId xmlns:p14="http://schemas.microsoft.com/office/powerpoint/2010/main" val="805836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Zo’n definitie zegt natuurlijk veel, maar weinig concreets. </a:t>
            </a:r>
            <a:r>
              <a:rPr lang="nl-NL" dirty="0" err="1"/>
              <a:t>Rikolto</a:t>
            </a:r>
            <a:r>
              <a:rPr lang="nl-NL" dirty="0"/>
              <a:t> heeft al deze elementen samengebracht in zes vuistregels.  </a:t>
            </a:r>
            <a:endParaRPr lang="nl-BE" dirty="0"/>
          </a:p>
          <a:p>
            <a:r>
              <a:rPr lang="nl-NL" dirty="0"/>
              <a:t>Deze vuistregels staan niet los van elkaar, maar zijn de vertaling in thema’s waarrond je kan werken om voeding duurzamer te maken.</a:t>
            </a:r>
            <a:endParaRPr lang="nl-BE" dirty="0"/>
          </a:p>
          <a:p>
            <a:pPr marL="171450" indent="-171450">
              <a:buFont typeface="Arial"/>
              <a:buChar char="•"/>
            </a:pPr>
            <a:r>
              <a:rPr lang="nl-NL" dirty="0"/>
              <a:t>Minder vlees, meer plantaardig:</a:t>
            </a:r>
          </a:p>
          <a:p>
            <a:r>
              <a:rPr lang="nl-NL" dirty="0"/>
              <a:t>Door minder vlees en meer plantaardige voeding te eten, sla je </a:t>
            </a:r>
            <a:r>
              <a:rPr lang="nl-NL" u="sng" dirty="0">
                <a:hlinkClick r:id="rId3"/>
              </a:rPr>
              <a:t>vier vliegen in één klap</a:t>
            </a:r>
            <a:r>
              <a:rPr lang="nl-NL" dirty="0"/>
              <a:t>: je verbetert je gezondheid, vermindert je milieu-impact, zorgt voor een beterdierenwelzijn én draagt bij tot minder honger in de wereld. Geweldig toch? Je hebt dus een grote impact door regelmatig eens een maaltijd zonder vlees te eten of de geserveerde porties vlees te verkleinen.</a:t>
            </a:r>
          </a:p>
          <a:p>
            <a:pPr marL="171450" indent="-171450">
              <a:buFont typeface="Arial"/>
              <a:buChar char="•"/>
            </a:pPr>
            <a:r>
              <a:rPr lang="nl-NL" dirty="0"/>
              <a:t>Lokaal &amp; seizoensgebonden</a:t>
            </a:r>
          </a:p>
          <a:p>
            <a:r>
              <a:rPr lang="nl-NL" dirty="0"/>
              <a:t>Verschillende gewassen dienen op verschillende momenten van het jaar geoogst te worden. Aardbeien groeien in België niet in de winter, pompoenen van lokale oorsprong zal je dan weer niet in juni terugvinden. Lokaal eten volgens de seizoenen betekent niet alleen versere producten en een stuk minder betalen, het is ook duurzamer. Ten eerste spaar je met lokale voeding heel wat </a:t>
            </a:r>
            <a:r>
              <a:rPr lang="nl-NL" dirty="0" err="1"/>
              <a:t>kilometerstransport</a:t>
            </a:r>
            <a:r>
              <a:rPr lang="nl-NL" dirty="0"/>
              <a:t> uit, die anders voor veel schadelijke uitstoot zouden zorgen. Wanneer voeding kort na de oogst verkocht wordt, moet deze ook minder lang (gekoeld) bewaard worden, wat energie uitspaart. Het is dus een manier om je ecologische voetafdruk te verlagen.</a:t>
            </a:r>
          </a:p>
          <a:p>
            <a:pPr marL="171450" indent="-171450">
              <a:buFont typeface="Arial"/>
              <a:buChar char="•"/>
            </a:pPr>
            <a:r>
              <a:rPr lang="nl-NL" dirty="0"/>
              <a:t>Duurzame vis </a:t>
            </a:r>
          </a:p>
          <a:p>
            <a:r>
              <a:rPr lang="nl-NL" dirty="0"/>
              <a:t>Duurzaam vissen betekentonder andere dat men voldoende vis in de oceaan overlaat, respect heeft voor de natuurwereld onder water en ervoor zorgt dat mensen die afhankelijk zijn van kleinschalige visserij, in hun levensonderhoud kunnen blijven voorzien.</a:t>
            </a:r>
          </a:p>
          <a:p>
            <a:pPr marL="171450" indent="-171450">
              <a:buFont typeface="Arial"/>
              <a:buChar char="•"/>
            </a:pPr>
            <a:r>
              <a:rPr lang="nl-NL" dirty="0"/>
              <a:t>Eerlijke handel</a:t>
            </a:r>
          </a:p>
          <a:p>
            <a:r>
              <a:rPr lang="nl-NL" dirty="0"/>
              <a:t>Lokale handel biedt veel voordelen: voor de producent, jezelf en milieu. Eén van de voordelen bij lokale handel is dat je kan inzetten op een korte keten. Deze “keten” is de weg die een product aflegt van producent naar consument. Dus de weg die eten aflegt van bij de boer tot op je bord, zeg maar. In het klassieke landbouw- en voedselsysteem bestaat die keten uit veel verschillende schakels: de boer, de opkoper, de multinational, de transporteur, de verwerker, de supermarkt (of andere verkoper) en de consument. De prijs die je als consument betaalt, moet verdeeld worden over de verschillende tussenpersonen in de keten. En dat geld wordt meestal niet erg eerlijk verdeeld, waardoor bijvoorbeeld de supermarkt en multinational er veel aan verdienen maar de boeren zelf maar een heel klein deel krijgen. Soms zelfs te weinig om van te kunnen leven. Door ervoor te zorgen dat er minder schakels tussen de boer en de consument zitten en de keten dus korter wordt, kan ervoor gezorgd worden dat een groter deel van de winst naar de boer gaat.</a:t>
            </a:r>
          </a:p>
          <a:p>
            <a:pPr marL="171450" indent="-171450">
              <a:buFont typeface="Arial"/>
              <a:buChar char="•"/>
            </a:pPr>
            <a:r>
              <a:rPr lang="nl-NL" dirty="0"/>
              <a:t>Duurzame productie </a:t>
            </a:r>
          </a:p>
          <a:p>
            <a:r>
              <a:rPr lang="nl-NL" dirty="0"/>
              <a:t>Duurzame landbouw betekent dat boeren en boerinnen produceren op een manier die zowel economisch, sociaal als ecologisch duurzaam is. Om te kijken of landbouw duurzaam is, moet er dus niet enkel gekeken worden naar wat men produceert, maar ook naar hoe men dit doet. Op welke manier worden grondstoffen zoals water, energie, meststoffen en pesticiden gebruikt? Welke invloed heeft de landbouw op het landschap? En bevordert de landbouw de biodiversiteit, of wordt de biodiversiteitnet verminderd? Zowel grote monoculturen (akkers waarbij slechts 1soortgroenten of fruit gekweekt wordt), het gebruik van te veel of schadelijke pesticiden, als ontbossing ten voordele van landbouwgrond kunnen een zeer negatieve impact hebben voor de biodiversiteit.</a:t>
            </a:r>
          </a:p>
          <a:p>
            <a:pPr marL="171450" indent="-171450">
              <a:buFont typeface="Arial"/>
              <a:buChar char="•"/>
            </a:pPr>
            <a:r>
              <a:rPr lang="nl-NL" dirty="0"/>
              <a:t>Minder voedselverspilling  </a:t>
            </a:r>
          </a:p>
          <a:p>
            <a:r>
              <a:rPr lang="nl-NL" dirty="0"/>
              <a:t>Wereldwijd gaat jaarlijks 1,3 miljard ton voedsel verloren. Dat is 1/3 van al het voedsel dat geproduceerd wordt. In Europa gaat het om89 miljoen ton, in Vlaanderen gaat jaarlijks 907 000 ton voedsel verloren. Dat is om meerdere reden een probleem: er hangt een serieus prijskaartje aan (in Vlaanderen gemiddeld €137 per persoon per jaar), het heeft een enorme milieu-impact én het is wraakroepend, want wereldwijd lijden bijna 1 miljard mensen honger.</a:t>
            </a:r>
          </a:p>
          <a:p>
            <a:r>
              <a:rPr lang="nl-NL" dirty="0"/>
              <a:t>+ (kraantjes)water  </a:t>
            </a:r>
          </a:p>
          <a:p>
            <a:r>
              <a:rPr lang="nl-NL" dirty="0"/>
              <a:t>+ afvalbeleid</a:t>
            </a:r>
            <a:r>
              <a:rPr lang="nl-NL" b="1" dirty="0"/>
              <a:t>  </a:t>
            </a:r>
            <a:endParaRPr lang="nl-NL" dirty="0"/>
          </a:p>
          <a:p>
            <a:pPr>
              <a:lnSpc>
                <a:spcPct val="107000"/>
              </a:lnSpc>
              <a:spcAft>
                <a:spcPts val="800"/>
              </a:spcAft>
            </a:pPr>
            <a:endParaRPr lang="nl-NL" dirty="0">
              <a:cs typeface="Calibri" panose="020F0502020204030204"/>
            </a:endParaRPr>
          </a:p>
          <a:p>
            <a:endParaRPr lang="nl-BE" dirty="0"/>
          </a:p>
        </p:txBody>
      </p:sp>
      <p:sp>
        <p:nvSpPr>
          <p:cNvPr id="4" name="Tijdelijke aanduiding voor dianummer 3"/>
          <p:cNvSpPr>
            <a:spLocks noGrp="1"/>
          </p:cNvSpPr>
          <p:nvPr>
            <p:ph type="sldNum" sz="quarter" idx="5"/>
          </p:nvPr>
        </p:nvSpPr>
        <p:spPr/>
        <p:txBody>
          <a:bodyPr/>
          <a:lstStyle/>
          <a:p>
            <a:fld id="{77D12F8F-96B9-42E7-AE43-D5631B6D2983}" type="slidenum">
              <a:rPr lang="nl-BE" smtClean="0"/>
              <a:t>7</a:t>
            </a:fld>
            <a:endParaRPr lang="nl-BE"/>
          </a:p>
        </p:txBody>
      </p:sp>
    </p:spTree>
    <p:extLst>
      <p:ext uri="{BB962C8B-B14F-4D97-AF65-F5344CB8AC3E}">
        <p14:creationId xmlns:p14="http://schemas.microsoft.com/office/powerpoint/2010/main" val="136063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Laat</a:t>
            </a:r>
            <a:r>
              <a:rPr lang="en-US" dirty="0"/>
              <a:t> de </a:t>
            </a:r>
            <a:r>
              <a:rPr lang="en-US" dirty="0" err="1"/>
              <a:t>leerlingen</a:t>
            </a:r>
            <a:r>
              <a:rPr lang="en-US" dirty="0"/>
              <a:t> de 6 </a:t>
            </a:r>
            <a:r>
              <a:rPr lang="en-US" dirty="0" err="1"/>
              <a:t>duurzame</a:t>
            </a:r>
            <a:r>
              <a:rPr lang="en-US" dirty="0"/>
              <a:t> </a:t>
            </a:r>
            <a:r>
              <a:rPr lang="en-US" dirty="0" err="1"/>
              <a:t>uitgangspunten</a:t>
            </a:r>
            <a:r>
              <a:rPr lang="en-US" dirty="0"/>
              <a:t> </a:t>
            </a:r>
            <a:r>
              <a:rPr lang="en-US" dirty="0" err="1"/>
              <a:t>nog</a:t>
            </a:r>
            <a:r>
              <a:rPr lang="en-US" dirty="0"/>
              <a:t> </a:t>
            </a:r>
            <a:r>
              <a:rPr lang="en-US" dirty="0" err="1"/>
              <a:t>eens</a:t>
            </a:r>
            <a:r>
              <a:rPr lang="en-US" dirty="0"/>
              <a:t> </a:t>
            </a:r>
            <a:r>
              <a:rPr lang="en-US" dirty="0" err="1"/>
              <a:t>opsommen</a:t>
            </a:r>
            <a:r>
              <a:rPr lang="en-US" dirty="0"/>
              <a:t>. </a:t>
            </a:r>
            <a:r>
              <a:rPr lang="en-US" dirty="0" err="1"/>
              <a:t>En</a:t>
            </a:r>
            <a:r>
              <a:rPr lang="en-US" dirty="0"/>
              <a:t> </a:t>
            </a:r>
            <a:r>
              <a:rPr lang="en-US" dirty="0" err="1"/>
              <a:t>sta</a:t>
            </a:r>
            <a:r>
              <a:rPr lang="en-US" dirty="0"/>
              <a:t> even </a:t>
            </a:r>
            <a:r>
              <a:rPr lang="en-US" dirty="0" err="1"/>
              <a:t>stil</a:t>
            </a:r>
            <a:r>
              <a:rPr lang="en-US" dirty="0"/>
              <a:t> </a:t>
            </a:r>
            <a:r>
              <a:rPr lang="en-US" dirty="0" err="1"/>
              <a:t>bij</a:t>
            </a:r>
            <a:r>
              <a:rPr lang="en-US" dirty="0"/>
              <a:t> elk criterium. </a:t>
            </a:r>
          </a:p>
          <a:p>
            <a:pPr marL="171450" indent="-171450">
              <a:buFont typeface="Arial,Sans-Serif"/>
              <a:buChar char="•"/>
            </a:pPr>
            <a:r>
              <a:rPr lang="nl-NL" dirty="0"/>
              <a:t>Minder vlees, meer plantaardig: Soja komt meestal van Zuid-Amerika en daar wordt heel wat bos gekapt om soja te planten. Hierdoor gaat de biodiversiteit naar de vaantjes wat een groot probleem is voor onze planeet. Denk maar aan de orang-oetans die geen plaats meer hebben om te leven. </a:t>
            </a:r>
            <a:r>
              <a:rPr lang="nl-NL" dirty="0" err="1"/>
              <a:t>Europse</a:t>
            </a:r>
            <a:r>
              <a:rPr lang="nl-NL" dirty="0"/>
              <a:t> soja is over het algemeen duurzamer.</a:t>
            </a:r>
          </a:p>
          <a:p>
            <a:pPr marL="171450" indent="-171450">
              <a:buFont typeface="Arial,Sans-Serif"/>
              <a:buChar char="•"/>
            </a:pPr>
            <a:r>
              <a:rPr lang="nl-NL" dirty="0"/>
              <a:t>Lokaal &amp; seizoensgebonden: Van welke Europese groenten en fruitsoorten je per maand kunt genieten, vind je in de </a:t>
            </a:r>
            <a:r>
              <a:rPr lang="nl-NL" dirty="0">
                <a:hlinkClick r:id="rId3"/>
              </a:rPr>
              <a:t>kalender van Velt</a:t>
            </a:r>
            <a:r>
              <a:rPr lang="nl-NL" dirty="0"/>
              <a:t>.</a:t>
            </a:r>
          </a:p>
          <a:p>
            <a:pPr marL="171450" indent="-171450">
              <a:buFont typeface="Arial,Sans-Serif"/>
              <a:buChar char="•"/>
            </a:pPr>
            <a:r>
              <a:rPr lang="nl-NL" dirty="0"/>
              <a:t>Duurzame productie </a:t>
            </a:r>
          </a:p>
          <a:p>
            <a:pPr marL="171450" indent="-171450">
              <a:buFont typeface="Arial,Sans-Serif"/>
              <a:buChar char="•"/>
            </a:pPr>
            <a:r>
              <a:rPr lang="nl-NL" dirty="0"/>
              <a:t>Eerlijke handel: </a:t>
            </a:r>
            <a:r>
              <a:rPr lang="en-US" dirty="0"/>
              <a:t>Minder dan 20% van wat je </a:t>
            </a:r>
            <a:r>
              <a:rPr lang="en-US" dirty="0" err="1"/>
              <a:t>betaalt</a:t>
            </a:r>
            <a:r>
              <a:rPr lang="en-US" dirty="0"/>
              <a:t> in de </a:t>
            </a:r>
            <a:r>
              <a:rPr lang="en-US" dirty="0" err="1"/>
              <a:t>supermarkt</a:t>
            </a:r>
            <a:r>
              <a:rPr lang="en-US" dirty="0"/>
              <a:t> </a:t>
            </a:r>
            <a:r>
              <a:rPr lang="en-US" dirty="0" err="1"/>
              <a:t>voor</a:t>
            </a:r>
            <a:r>
              <a:rPr lang="en-US" dirty="0"/>
              <a:t> je </a:t>
            </a:r>
            <a:r>
              <a:rPr lang="en-US" dirty="0" err="1"/>
              <a:t>groenten</a:t>
            </a:r>
            <a:r>
              <a:rPr lang="en-US" dirty="0"/>
              <a:t> </a:t>
            </a:r>
            <a:r>
              <a:rPr lang="en-US" dirty="0" err="1"/>
              <a:t>en</a:t>
            </a:r>
            <a:r>
              <a:rPr lang="en-US" dirty="0"/>
              <a:t> fruit </a:t>
            </a:r>
            <a:r>
              <a:rPr lang="en-US" dirty="0" err="1"/>
              <a:t>gaat</a:t>
            </a:r>
            <a:r>
              <a:rPr lang="en-US" dirty="0"/>
              <a:t> </a:t>
            </a:r>
            <a:r>
              <a:rPr lang="en-US" dirty="0" err="1"/>
              <a:t>naar</a:t>
            </a:r>
            <a:r>
              <a:rPr lang="en-US" dirty="0"/>
              <a:t> de </a:t>
            </a:r>
            <a:r>
              <a:rPr lang="en-US" dirty="0" err="1"/>
              <a:t>boeren</a:t>
            </a:r>
            <a:r>
              <a:rPr lang="en-US" dirty="0"/>
              <a:t> </a:t>
            </a:r>
            <a:r>
              <a:rPr lang="en-US" dirty="0" err="1"/>
              <a:t>en</a:t>
            </a:r>
            <a:r>
              <a:rPr lang="en-US" dirty="0"/>
              <a:t> </a:t>
            </a:r>
            <a:r>
              <a:rPr lang="en-US" dirty="0" err="1"/>
              <a:t>boerinnen</a:t>
            </a:r>
            <a:r>
              <a:rPr lang="en-US" dirty="0"/>
              <a:t> die ze </a:t>
            </a:r>
            <a:r>
              <a:rPr lang="en-US" dirty="0" err="1"/>
              <a:t>geteeld</a:t>
            </a:r>
            <a:r>
              <a:rPr lang="en-US" dirty="0"/>
              <a:t> </a:t>
            </a:r>
            <a:r>
              <a:rPr lang="en-US" dirty="0" err="1"/>
              <a:t>hebben</a:t>
            </a:r>
            <a:r>
              <a:rPr lang="en-US" dirty="0"/>
              <a:t>.</a:t>
            </a:r>
          </a:p>
          <a:p>
            <a:pPr marL="171450" indent="-171450">
              <a:buFont typeface="Arial,Sans-Serif"/>
              <a:buChar char="•"/>
            </a:pPr>
            <a:r>
              <a:rPr lang="nl-NL" dirty="0"/>
              <a:t>Minder voedselverspilling: </a:t>
            </a:r>
            <a:r>
              <a:rPr lang="en-US" dirty="0"/>
              <a:t>1/3 van het </a:t>
            </a:r>
            <a:r>
              <a:rPr lang="en-US" dirty="0" err="1"/>
              <a:t>voedsel</a:t>
            </a:r>
            <a:r>
              <a:rPr lang="en-US" dirty="0"/>
              <a:t> </a:t>
            </a:r>
            <a:r>
              <a:rPr lang="en-US" dirty="0" err="1"/>
              <a:t>ter</a:t>
            </a:r>
            <a:r>
              <a:rPr lang="en-US" dirty="0"/>
              <a:t> </a:t>
            </a:r>
            <a:r>
              <a:rPr lang="en-US" dirty="0" err="1"/>
              <a:t>wereld</a:t>
            </a:r>
            <a:r>
              <a:rPr lang="en-US" dirty="0"/>
              <a:t> </a:t>
            </a:r>
            <a:r>
              <a:rPr lang="en-US" dirty="0" err="1"/>
              <a:t>gaat</a:t>
            </a:r>
            <a:r>
              <a:rPr lang="en-US" dirty="0"/>
              <a:t> </a:t>
            </a:r>
            <a:r>
              <a:rPr lang="en-US" dirty="0" err="1"/>
              <a:t>verloren</a:t>
            </a:r>
            <a:endParaRPr lang="en-US" dirty="0"/>
          </a:p>
          <a:p>
            <a:pPr marL="171450" indent="-171450">
              <a:buFont typeface="Arial,Sans-Serif"/>
              <a:buChar char="•"/>
            </a:pPr>
            <a:r>
              <a:rPr lang="nl-NL" dirty="0"/>
              <a:t>Duurzame vis: </a:t>
            </a:r>
            <a:r>
              <a:rPr lang="en-US" dirty="0" err="1">
                <a:cs typeface="Calibri"/>
              </a:rPr>
              <a:t>Bijvangst</a:t>
            </a:r>
            <a:r>
              <a:rPr lang="en-US" dirty="0">
                <a:cs typeface="Calibri"/>
              </a:rPr>
              <a:t>= </a:t>
            </a:r>
            <a:r>
              <a:rPr lang="en-US" dirty="0" err="1"/>
              <a:t>Wanneer</a:t>
            </a:r>
            <a:r>
              <a:rPr lang="en-US" dirty="0"/>
              <a:t> </a:t>
            </a:r>
            <a:r>
              <a:rPr lang="en-US" dirty="0" err="1"/>
              <a:t>er</a:t>
            </a:r>
            <a:r>
              <a:rPr lang="en-US" dirty="0"/>
              <a:t> </a:t>
            </a:r>
            <a:r>
              <a:rPr lang="en-US" dirty="0" err="1"/>
              <a:t>andere</a:t>
            </a:r>
            <a:r>
              <a:rPr lang="en-US" dirty="0"/>
              <a:t> </a:t>
            </a:r>
            <a:r>
              <a:rPr lang="en-US" dirty="0" err="1"/>
              <a:t>dieren</a:t>
            </a:r>
            <a:r>
              <a:rPr lang="en-US" dirty="0"/>
              <a:t> </a:t>
            </a:r>
            <a:r>
              <a:rPr lang="en-US" dirty="0" err="1"/>
              <a:t>gevangen</a:t>
            </a:r>
            <a:r>
              <a:rPr lang="en-US" dirty="0"/>
              <a:t> </a:t>
            </a:r>
            <a:r>
              <a:rPr lang="en-US" dirty="0" err="1"/>
              <a:t>worden</a:t>
            </a:r>
            <a:r>
              <a:rPr lang="en-US" dirty="0"/>
              <a:t> dan de </a:t>
            </a:r>
            <a:r>
              <a:rPr lang="en-US" dirty="0" err="1"/>
              <a:t>vissen</a:t>
            </a:r>
            <a:r>
              <a:rPr lang="en-US" dirty="0"/>
              <a:t> die men </a:t>
            </a:r>
            <a:r>
              <a:rPr lang="en-US" dirty="0" err="1"/>
              <a:t>wil</a:t>
            </a:r>
            <a:r>
              <a:rPr lang="en-US" dirty="0"/>
              <a:t> </a:t>
            </a:r>
            <a:r>
              <a:rPr lang="en-US" dirty="0" err="1"/>
              <a:t>vangen</a:t>
            </a:r>
            <a:endParaRPr lang="en-US" dirty="0">
              <a:cs typeface="Calibri"/>
            </a:endParaRPr>
          </a:p>
          <a:p>
            <a:pPr algn="ctr"/>
            <a:endParaRPr lang="en-US" dirty="0">
              <a:cs typeface="+mn-lt"/>
            </a:endParaRPr>
          </a:p>
          <a:p>
            <a:endParaRPr lang="nl-BE" dirty="0"/>
          </a:p>
        </p:txBody>
      </p:sp>
      <p:sp>
        <p:nvSpPr>
          <p:cNvPr id="4" name="Tijdelijke aanduiding voor dianummer 3"/>
          <p:cNvSpPr>
            <a:spLocks noGrp="1"/>
          </p:cNvSpPr>
          <p:nvPr>
            <p:ph type="sldNum" sz="quarter" idx="5"/>
          </p:nvPr>
        </p:nvSpPr>
        <p:spPr/>
        <p:txBody>
          <a:bodyPr/>
          <a:lstStyle/>
          <a:p>
            <a:fld id="{77D12F8F-96B9-42E7-AE43-D5631B6D2983}" type="slidenum">
              <a:rPr lang="nl-BE" smtClean="0"/>
              <a:t>8</a:t>
            </a:fld>
            <a:endParaRPr lang="nl-BE"/>
          </a:p>
        </p:txBody>
      </p:sp>
    </p:spTree>
    <p:extLst>
      <p:ext uri="{BB962C8B-B14F-4D97-AF65-F5344CB8AC3E}">
        <p14:creationId xmlns:p14="http://schemas.microsoft.com/office/powerpoint/2010/main" val="42458959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7" name="Tijdelijke aanduiding voor inhoud 4" descr="Afbeelding met paraplu, persoon, plant&#10;&#10;Automatisch gegenereerde beschrijving">
            <a:extLst>
              <a:ext uri="{FF2B5EF4-FFF2-40B4-BE49-F238E27FC236}">
                <a16:creationId xmlns:a16="http://schemas.microsoft.com/office/drawing/2014/main" id="{052D1858-4063-AF00-A836-1A81A313111A}"/>
              </a:ext>
            </a:extLst>
          </p:cNvPr>
          <p:cNvPicPr>
            <a:picLocks noChangeAspect="1"/>
          </p:cNvPicPr>
          <p:nvPr/>
        </p:nvPicPr>
        <p:blipFill rotWithShape="1">
          <a:blip r:embed="rId2">
            <a:extLst>
              <a:ext uri="{28A0092B-C50C-407E-A947-70E740481C1C}">
                <a14:useLocalDpi xmlns:a14="http://schemas.microsoft.com/office/drawing/2010/main" val="0"/>
              </a:ext>
            </a:extLst>
          </a:blip>
          <a:srcRect t="15457" b="289"/>
          <a:stretch/>
        </p:blipFill>
        <p:spPr>
          <a:xfrm>
            <a:off x="20" y="1282"/>
            <a:ext cx="12191980" cy="6856718"/>
          </a:xfrm>
          <a:prstGeom prst="rect">
            <a:avLst/>
          </a:prstGeom>
        </p:spPr>
      </p:pic>
      <p:pic>
        <p:nvPicPr>
          <p:cNvPr id="8" name="Afbeelding 7">
            <a:extLst>
              <a:ext uri="{FF2B5EF4-FFF2-40B4-BE49-F238E27FC236}">
                <a16:creationId xmlns:a16="http://schemas.microsoft.com/office/drawing/2014/main" id="{A1DB24A2-9BAE-CF0B-F2EF-A99400EF4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4255" y="4867088"/>
            <a:ext cx="3243490" cy="1888508"/>
          </a:xfrm>
          <a:prstGeom prst="rect">
            <a:avLst/>
          </a:prstGeom>
        </p:spPr>
      </p:pic>
      <p:sp>
        <p:nvSpPr>
          <p:cNvPr id="2" name="Titel 1">
            <a:extLst>
              <a:ext uri="{FF2B5EF4-FFF2-40B4-BE49-F238E27FC236}">
                <a16:creationId xmlns:a16="http://schemas.microsoft.com/office/drawing/2014/main" id="{01E75618-46B2-4F80-9BED-8C499CF3AA98}"/>
              </a:ext>
            </a:extLst>
          </p:cNvPr>
          <p:cNvSpPr>
            <a:spLocks noGrp="1"/>
          </p:cNvSpPr>
          <p:nvPr>
            <p:ph type="ctrTitle"/>
          </p:nvPr>
        </p:nvSpPr>
        <p:spPr>
          <a:xfrm>
            <a:off x="1524000" y="1122363"/>
            <a:ext cx="9144000" cy="2387600"/>
          </a:xfrm>
        </p:spPr>
        <p:txBody>
          <a:bodyPr anchor="b"/>
          <a:lstStyle>
            <a:lvl1pPr algn="ctr">
              <a:defRPr sz="6000">
                <a:solidFill>
                  <a:srgbClr val="FFFFFF"/>
                </a:solidFill>
              </a:defRPr>
            </a:lvl1pPr>
          </a:lstStyle>
          <a:p>
            <a:r>
              <a:rPr lang="nl-NL"/>
              <a:t>Klik om stijl te bewerken</a:t>
            </a:r>
            <a:endParaRPr lang="nl-BE" dirty="0"/>
          </a:p>
        </p:txBody>
      </p:sp>
      <p:sp>
        <p:nvSpPr>
          <p:cNvPr id="3" name="Ondertitel 2">
            <a:extLst>
              <a:ext uri="{FF2B5EF4-FFF2-40B4-BE49-F238E27FC236}">
                <a16:creationId xmlns:a16="http://schemas.microsoft.com/office/drawing/2014/main" id="{2715933E-5D75-4E64-967F-D69DE28BB3A5}"/>
              </a:ext>
            </a:extLst>
          </p:cNvPr>
          <p:cNvSpPr>
            <a:spLocks noGrp="1"/>
          </p:cNvSpPr>
          <p:nvPr>
            <p:ph type="subTitle" idx="1"/>
          </p:nvPr>
        </p:nvSpPr>
        <p:spPr>
          <a:xfrm>
            <a:off x="1524000" y="3602038"/>
            <a:ext cx="9144000" cy="1655762"/>
          </a:xfrm>
        </p:spPr>
        <p:txBody>
          <a:bodyPr/>
          <a:lstStyle>
            <a:lvl1pPr marL="0" indent="0" algn="ctr">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dirty="0"/>
          </a:p>
        </p:txBody>
      </p:sp>
    </p:spTree>
    <p:extLst>
      <p:ext uri="{BB962C8B-B14F-4D97-AF65-F5344CB8AC3E}">
        <p14:creationId xmlns:p14="http://schemas.microsoft.com/office/powerpoint/2010/main" val="2678443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6_Titel en object">
    <p:bg>
      <p:bgRef idx="1001">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FFFFFF"/>
                </a:solidFill>
              </a:defRPr>
            </a:lvl1pPr>
          </a:lstStyle>
          <a:p>
            <a:r>
              <a:rPr lang="nl-NL"/>
              <a:t>Klik om stijl te bewerken</a:t>
            </a:r>
            <a:endParaRPr lang="nl-BE" dirty="0"/>
          </a:p>
        </p:txBody>
      </p:sp>
      <p:pic>
        <p:nvPicPr>
          <p:cNvPr id="7" name="Afbeelding 6">
            <a:extLst>
              <a:ext uri="{FF2B5EF4-FFF2-40B4-BE49-F238E27FC236}">
                <a16:creationId xmlns:a16="http://schemas.microsoft.com/office/drawing/2014/main" id="{0D1C4C6A-6570-22AB-CDEE-C91134710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94" y="4073326"/>
            <a:ext cx="2880366" cy="2880366"/>
          </a:xfrm>
          <a:prstGeom prst="rect">
            <a:avLst/>
          </a:prstGeom>
        </p:spPr>
      </p:pic>
    </p:spTree>
    <p:extLst>
      <p:ext uri="{BB962C8B-B14F-4D97-AF65-F5344CB8AC3E}">
        <p14:creationId xmlns:p14="http://schemas.microsoft.com/office/powerpoint/2010/main" val="132199487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5817AA-DD3A-456B-A7EE-8F8CBE9D1489}"/>
              </a:ext>
            </a:extLst>
          </p:cNvPr>
          <p:cNvSpPr>
            <a:spLocks noGrp="1"/>
          </p:cNvSpPr>
          <p:nvPr>
            <p:ph type="title"/>
          </p:nvPr>
        </p:nvSpPr>
        <p:spPr>
          <a:xfrm>
            <a:off x="831850" y="669852"/>
            <a:ext cx="10515600" cy="2211572"/>
          </a:xfrm>
        </p:spPr>
        <p:txBody>
          <a:bodyPr anchor="b"/>
          <a:lstStyle>
            <a:lvl1pPr algn="ctr">
              <a:defRPr sz="6000"/>
            </a:lvl1pPr>
          </a:lstStyle>
          <a:p>
            <a:r>
              <a:rPr lang="nl-NL"/>
              <a:t>Klik om stijl te bewerken</a:t>
            </a:r>
            <a:endParaRPr lang="nl-BE"/>
          </a:p>
        </p:txBody>
      </p:sp>
      <p:pic>
        <p:nvPicPr>
          <p:cNvPr id="7" name="Picture 2">
            <a:extLst>
              <a:ext uri="{FF2B5EF4-FFF2-40B4-BE49-F238E27FC236}">
                <a16:creationId xmlns:a16="http://schemas.microsoft.com/office/drawing/2014/main" id="{719704A5-6A43-FD20-73BE-945F1A509F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9003" y="3276558"/>
            <a:ext cx="612915" cy="6129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stagram Brand Resources">
            <a:extLst>
              <a:ext uri="{FF2B5EF4-FFF2-40B4-BE49-F238E27FC236}">
                <a16:creationId xmlns:a16="http://schemas.microsoft.com/office/drawing/2014/main" id="{CB462E96-7CA3-8C08-0623-245CDEF5D7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9958" y="3210089"/>
            <a:ext cx="679384" cy="6793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witter tweets in de toekomst plannen - Timdehoog.nl">
            <a:extLst>
              <a:ext uri="{FF2B5EF4-FFF2-40B4-BE49-F238E27FC236}">
                <a16:creationId xmlns:a16="http://schemas.microsoft.com/office/drawing/2014/main" id="{89E5F62A-E7CC-9129-B82D-5ED58BBAB8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7382" y="3223048"/>
            <a:ext cx="761682" cy="761682"/>
          </a:xfrm>
          <a:prstGeom prst="rect">
            <a:avLst/>
          </a:prstGeom>
          <a:noFill/>
          <a:extLst>
            <a:ext uri="{909E8E84-426E-40DD-AFC4-6F175D3DCCD1}">
              <a14:hiddenFill xmlns:a14="http://schemas.microsoft.com/office/drawing/2010/main">
                <a:solidFill>
                  <a:srgbClr val="FFFFFF"/>
                </a:solidFill>
              </a14:hiddenFill>
            </a:ext>
          </a:extLst>
        </p:spPr>
      </p:pic>
      <p:pic>
        <p:nvPicPr>
          <p:cNvPr id="10" name="Afbeelding 9">
            <a:extLst>
              <a:ext uri="{FF2B5EF4-FFF2-40B4-BE49-F238E27FC236}">
                <a16:creationId xmlns:a16="http://schemas.microsoft.com/office/drawing/2014/main" id="{529DD9A7-75B3-F19D-8FB2-C1F71B19C13D}"/>
              </a:ext>
            </a:extLst>
          </p:cNvPr>
          <p:cNvPicPr>
            <a:picLocks noChangeAspect="1"/>
          </p:cNvPicPr>
          <p:nvPr/>
        </p:nvPicPr>
        <p:blipFill>
          <a:blip r:embed="rId5"/>
          <a:stretch>
            <a:fillRect/>
          </a:stretch>
        </p:blipFill>
        <p:spPr>
          <a:xfrm>
            <a:off x="7418693" y="4006800"/>
            <a:ext cx="1460500" cy="406400"/>
          </a:xfrm>
          <a:prstGeom prst="rect">
            <a:avLst/>
          </a:prstGeom>
        </p:spPr>
      </p:pic>
      <p:pic>
        <p:nvPicPr>
          <p:cNvPr id="11" name="Afbeelding 10">
            <a:extLst>
              <a:ext uri="{FF2B5EF4-FFF2-40B4-BE49-F238E27FC236}">
                <a16:creationId xmlns:a16="http://schemas.microsoft.com/office/drawing/2014/main" id="{1BA5FD41-5825-30B1-91C2-B90109E381CE}"/>
              </a:ext>
            </a:extLst>
          </p:cNvPr>
          <p:cNvPicPr>
            <a:picLocks noChangeAspect="1"/>
          </p:cNvPicPr>
          <p:nvPr/>
        </p:nvPicPr>
        <p:blipFill>
          <a:blip r:embed="rId6"/>
          <a:stretch>
            <a:fillRect/>
          </a:stretch>
        </p:blipFill>
        <p:spPr>
          <a:xfrm>
            <a:off x="5543550" y="3934628"/>
            <a:ext cx="1104900" cy="406400"/>
          </a:xfrm>
          <a:prstGeom prst="rect">
            <a:avLst/>
          </a:prstGeom>
        </p:spPr>
      </p:pic>
      <p:pic>
        <p:nvPicPr>
          <p:cNvPr id="12" name="Afbeelding 11">
            <a:extLst>
              <a:ext uri="{FF2B5EF4-FFF2-40B4-BE49-F238E27FC236}">
                <a16:creationId xmlns:a16="http://schemas.microsoft.com/office/drawing/2014/main" id="{0B33673F-E797-4302-9D73-D4C11014683D}"/>
              </a:ext>
            </a:extLst>
          </p:cNvPr>
          <p:cNvPicPr>
            <a:picLocks noChangeAspect="1"/>
          </p:cNvPicPr>
          <p:nvPr/>
        </p:nvPicPr>
        <p:blipFill>
          <a:blip r:embed="rId7"/>
          <a:stretch>
            <a:fillRect/>
          </a:stretch>
        </p:blipFill>
        <p:spPr>
          <a:xfrm>
            <a:off x="3884307" y="3879108"/>
            <a:ext cx="889000" cy="406400"/>
          </a:xfrm>
          <a:prstGeom prst="rect">
            <a:avLst/>
          </a:prstGeom>
        </p:spPr>
      </p:pic>
      <p:pic>
        <p:nvPicPr>
          <p:cNvPr id="13" name="Afbeelding 12">
            <a:extLst>
              <a:ext uri="{FF2B5EF4-FFF2-40B4-BE49-F238E27FC236}">
                <a16:creationId xmlns:a16="http://schemas.microsoft.com/office/drawing/2014/main" id="{EF18C19A-91FD-63A3-BE3D-2CDBFF5710A6}"/>
              </a:ext>
            </a:extLst>
          </p:cNvPr>
          <p:cNvPicPr>
            <a:picLocks noChangeAspect="1"/>
          </p:cNvPicPr>
          <p:nvPr/>
        </p:nvPicPr>
        <p:blipFill>
          <a:blip r:embed="rId8"/>
          <a:stretch>
            <a:fillRect/>
          </a:stretch>
        </p:blipFill>
        <p:spPr>
          <a:xfrm>
            <a:off x="5016500" y="4583691"/>
            <a:ext cx="2159000" cy="977900"/>
          </a:xfrm>
          <a:prstGeom prst="rect">
            <a:avLst/>
          </a:prstGeom>
        </p:spPr>
      </p:pic>
      <p:pic>
        <p:nvPicPr>
          <p:cNvPr id="14" name="Afbeelding 13">
            <a:extLst>
              <a:ext uri="{FF2B5EF4-FFF2-40B4-BE49-F238E27FC236}">
                <a16:creationId xmlns:a16="http://schemas.microsoft.com/office/drawing/2014/main" id="{2D80758F-E50D-251B-1D78-5C2D529EA8EE}"/>
              </a:ext>
            </a:extLst>
          </p:cNvPr>
          <p:cNvPicPr>
            <a:picLocks noChangeAspect="1"/>
          </p:cNvPicPr>
          <p:nvPr/>
        </p:nvPicPr>
        <p:blipFill>
          <a:blip r:embed="rId9"/>
          <a:stretch>
            <a:fillRect/>
          </a:stretch>
        </p:blipFill>
        <p:spPr>
          <a:xfrm>
            <a:off x="3875320" y="5356993"/>
            <a:ext cx="4559300" cy="1181100"/>
          </a:xfrm>
          <a:prstGeom prst="rect">
            <a:avLst/>
          </a:prstGeom>
        </p:spPr>
      </p:pic>
    </p:spTree>
    <p:extLst>
      <p:ext uri="{BB962C8B-B14F-4D97-AF65-F5344CB8AC3E}">
        <p14:creationId xmlns:p14="http://schemas.microsoft.com/office/powerpoint/2010/main" val="1054721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Sectiekop">
    <p:bg>
      <p:bgRef idx="1001">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5817AA-DD3A-456B-A7EE-8F8CBE9D1489}"/>
              </a:ext>
            </a:extLst>
          </p:cNvPr>
          <p:cNvSpPr>
            <a:spLocks noGrp="1"/>
          </p:cNvSpPr>
          <p:nvPr>
            <p:ph type="title"/>
          </p:nvPr>
        </p:nvSpPr>
        <p:spPr>
          <a:xfrm>
            <a:off x="831850" y="669852"/>
            <a:ext cx="10515600" cy="1360967"/>
          </a:xfrm>
        </p:spPr>
        <p:txBody>
          <a:bodyPr anchor="b"/>
          <a:lstStyle>
            <a:lvl1pPr algn="ctr">
              <a:defRPr sz="6000"/>
            </a:lvl1pPr>
          </a:lstStyle>
          <a:p>
            <a:r>
              <a:rPr lang="nl-NL"/>
              <a:t>Klik om stijl te bewerken</a:t>
            </a:r>
            <a:endParaRPr lang="nl-BE" dirty="0"/>
          </a:p>
        </p:txBody>
      </p:sp>
      <p:pic>
        <p:nvPicPr>
          <p:cNvPr id="3" name="Afbeelding 2">
            <a:extLst>
              <a:ext uri="{FF2B5EF4-FFF2-40B4-BE49-F238E27FC236}">
                <a16:creationId xmlns:a16="http://schemas.microsoft.com/office/drawing/2014/main" id="{766C7ABE-0031-4D70-2F58-70B5424F4F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592" y="2317899"/>
            <a:ext cx="4232815" cy="4232815"/>
          </a:xfrm>
          <a:prstGeom prst="rect">
            <a:avLst/>
          </a:prstGeom>
        </p:spPr>
      </p:pic>
    </p:spTree>
    <p:extLst>
      <p:ext uri="{BB962C8B-B14F-4D97-AF65-F5344CB8AC3E}">
        <p14:creationId xmlns:p14="http://schemas.microsoft.com/office/powerpoint/2010/main" val="343176691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CF8D46-7D7C-4411-B2B3-D98BEC0D49AB}"/>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9C0C82FF-655D-42E1-A471-505633A8FB12}"/>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4" name="Tijdelijke aanduiding voor voettekst 3">
            <a:extLst>
              <a:ext uri="{FF2B5EF4-FFF2-40B4-BE49-F238E27FC236}">
                <a16:creationId xmlns:a16="http://schemas.microsoft.com/office/drawing/2014/main" id="{78090120-8CFD-4CB4-9B5A-488FB647535C}"/>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8D929E3F-1BF9-4BFF-927B-207F9FFBA015}"/>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570313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25F2938-8FC5-4811-87B4-85C491F1FD8D}"/>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3" name="Tijdelijke aanduiding voor voettekst 2">
            <a:extLst>
              <a:ext uri="{FF2B5EF4-FFF2-40B4-BE49-F238E27FC236}">
                <a16:creationId xmlns:a16="http://schemas.microsoft.com/office/drawing/2014/main" id="{A5FAFA5F-E05A-42D7-B556-5249496A3AB3}"/>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125CD3D8-0D6B-4953-93CA-F088BD6C4B8E}"/>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3413455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F02D9F-E2BB-46CD-9DFF-E2574265F392}"/>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BEB7FD1-9308-4975-A44A-DADBCD2B85FA}"/>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ACD5135E-F112-4368-A297-1E79EB1F151E}"/>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CDBA3446-464F-4B71-99A8-17302AEA9AB1}"/>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6" name="Tijdelijke aanduiding voor voettekst 5">
            <a:extLst>
              <a:ext uri="{FF2B5EF4-FFF2-40B4-BE49-F238E27FC236}">
                <a16:creationId xmlns:a16="http://schemas.microsoft.com/office/drawing/2014/main" id="{7CEC2B55-4375-4749-BBDB-9583A9C0F350}"/>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578107CD-D232-4A1B-B41F-AEFDF9EF8463}"/>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28994307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E308E0-912E-40AD-A790-87F5F539F6E5}"/>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760EB1C3-0700-4F48-9381-B9062F6096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85C571A4-C96D-4D7C-9D37-366B4CB7FB57}"/>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7DC33D40-62AC-4DEC-A42B-AE0A34AA77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75569744-2B38-4C42-8872-0D91B193FA42}"/>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B007F548-7597-40DC-8F69-5950E322AD92}"/>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8" name="Tijdelijke aanduiding voor voettekst 7">
            <a:extLst>
              <a:ext uri="{FF2B5EF4-FFF2-40B4-BE49-F238E27FC236}">
                <a16:creationId xmlns:a16="http://schemas.microsoft.com/office/drawing/2014/main" id="{FB87D380-65CC-4E80-9ACA-5C4CE3ED0206}"/>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EC2C85A3-A5DA-4356-A88F-9051773B36A8}"/>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1610449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95A0A-4A6B-48C6-9960-010D1D03C43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9601DE70-7D40-474B-934D-79EEBD7CF3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28C487DF-5FEF-40E4-90C5-846B6A2D3C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ACDE11D0-145C-47D6-B7CA-116061F8D11C}"/>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6" name="Tijdelijke aanduiding voor voettekst 5">
            <a:extLst>
              <a:ext uri="{FF2B5EF4-FFF2-40B4-BE49-F238E27FC236}">
                <a16:creationId xmlns:a16="http://schemas.microsoft.com/office/drawing/2014/main" id="{8CD086E7-861A-420A-9955-90C9860F7EB7}"/>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D7FEF1EC-A956-4EDC-AA64-3A984F8BC210}"/>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1110572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7B52C7-0076-4191-89F9-A922EB6E422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4D34D4DC-E9B6-4F8B-8986-3B8910440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BE"/>
          </a:p>
        </p:txBody>
      </p:sp>
      <p:sp>
        <p:nvSpPr>
          <p:cNvPr id="4" name="Tijdelijke aanduiding voor tekst 3">
            <a:extLst>
              <a:ext uri="{FF2B5EF4-FFF2-40B4-BE49-F238E27FC236}">
                <a16:creationId xmlns:a16="http://schemas.microsoft.com/office/drawing/2014/main" id="{A6826687-2AE3-4933-962F-EE6810CC7A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094E7D89-244E-4330-B36D-EE62AC0E4013}"/>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6" name="Tijdelijke aanduiding voor voettekst 5">
            <a:extLst>
              <a:ext uri="{FF2B5EF4-FFF2-40B4-BE49-F238E27FC236}">
                <a16:creationId xmlns:a16="http://schemas.microsoft.com/office/drawing/2014/main" id="{DF69C53E-974F-481B-AD65-58EEAC01ED1D}"/>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BF1D380C-6F92-4ECC-81A6-AFE2305E24FE}"/>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2314403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86DA72-33D8-4B9E-92E5-DB0333080EF2}"/>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D6C479A9-16E4-42A4-AB9D-5F9A0DD942B0}"/>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EF4ED7B5-DEBC-46F1-A265-EFB494A2367D}"/>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5" name="Tijdelijke aanduiding voor voettekst 4">
            <a:extLst>
              <a:ext uri="{FF2B5EF4-FFF2-40B4-BE49-F238E27FC236}">
                <a16:creationId xmlns:a16="http://schemas.microsoft.com/office/drawing/2014/main" id="{6EB8E074-8AE6-4AA4-954C-6CB660D2FD4D}"/>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4407E9BB-9749-4963-BAE6-AD6752DC651B}"/>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1811182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eldia">
    <p:spTree>
      <p:nvGrpSpPr>
        <p:cNvPr id="1" name=""/>
        <p:cNvGrpSpPr/>
        <p:nvPr/>
      </p:nvGrpSpPr>
      <p:grpSpPr>
        <a:xfrm>
          <a:off x="0" y="0"/>
          <a:ext cx="0" cy="0"/>
          <a:chOff x="0" y="0"/>
          <a:chExt cx="0" cy="0"/>
        </a:xfrm>
      </p:grpSpPr>
      <p:pic>
        <p:nvPicPr>
          <p:cNvPr id="7" name="Tijdelijke aanduiding voor inhoud 4" descr="Afbeelding met paraplu, persoon, plant&#10;&#10;Automatisch gegenereerde beschrijving">
            <a:extLst>
              <a:ext uri="{FF2B5EF4-FFF2-40B4-BE49-F238E27FC236}">
                <a16:creationId xmlns:a16="http://schemas.microsoft.com/office/drawing/2014/main" id="{052D1858-4063-AF00-A836-1A81A313111A}"/>
              </a:ext>
            </a:extLst>
          </p:cNvPr>
          <p:cNvPicPr>
            <a:picLocks noChangeAspect="1"/>
          </p:cNvPicPr>
          <p:nvPr/>
        </p:nvPicPr>
        <p:blipFill rotWithShape="1">
          <a:blip r:embed="rId2">
            <a:extLst>
              <a:ext uri="{28A0092B-C50C-407E-A947-70E740481C1C}">
                <a14:useLocalDpi xmlns:a14="http://schemas.microsoft.com/office/drawing/2010/main" val="0"/>
              </a:ext>
            </a:extLst>
          </a:blip>
          <a:srcRect t="15457" b="289"/>
          <a:stretch/>
        </p:blipFill>
        <p:spPr>
          <a:xfrm>
            <a:off x="20" y="1282"/>
            <a:ext cx="12191980" cy="6856718"/>
          </a:xfrm>
          <a:prstGeom prst="rect">
            <a:avLst/>
          </a:prstGeom>
        </p:spPr>
      </p:pic>
      <p:pic>
        <p:nvPicPr>
          <p:cNvPr id="8" name="Afbeelding 7">
            <a:extLst>
              <a:ext uri="{FF2B5EF4-FFF2-40B4-BE49-F238E27FC236}">
                <a16:creationId xmlns:a16="http://schemas.microsoft.com/office/drawing/2014/main" id="{A1DB24A2-9BAE-CF0B-F2EF-A99400EF4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57" y="221926"/>
            <a:ext cx="2202992" cy="1282683"/>
          </a:xfrm>
          <a:prstGeom prst="rect">
            <a:avLst/>
          </a:prstGeom>
        </p:spPr>
      </p:pic>
      <p:sp>
        <p:nvSpPr>
          <p:cNvPr id="2" name="Titel 1">
            <a:extLst>
              <a:ext uri="{FF2B5EF4-FFF2-40B4-BE49-F238E27FC236}">
                <a16:creationId xmlns:a16="http://schemas.microsoft.com/office/drawing/2014/main" id="{01E75618-46B2-4F80-9BED-8C499CF3AA98}"/>
              </a:ext>
            </a:extLst>
          </p:cNvPr>
          <p:cNvSpPr>
            <a:spLocks noGrp="1"/>
          </p:cNvSpPr>
          <p:nvPr>
            <p:ph type="ctrTitle"/>
          </p:nvPr>
        </p:nvSpPr>
        <p:spPr>
          <a:xfrm>
            <a:off x="5507664" y="1122363"/>
            <a:ext cx="5160335" cy="2387600"/>
          </a:xfrm>
        </p:spPr>
        <p:txBody>
          <a:bodyPr anchor="b"/>
          <a:lstStyle>
            <a:lvl1pPr algn="r">
              <a:defRPr sz="6000">
                <a:solidFill>
                  <a:srgbClr val="FFFFFF"/>
                </a:solidFill>
              </a:defRPr>
            </a:lvl1pPr>
          </a:lstStyle>
          <a:p>
            <a:r>
              <a:rPr lang="nl-NL"/>
              <a:t>Klik om stijl te bewerken</a:t>
            </a:r>
            <a:endParaRPr lang="nl-BE" dirty="0"/>
          </a:p>
        </p:txBody>
      </p:sp>
      <p:sp>
        <p:nvSpPr>
          <p:cNvPr id="3" name="Ondertitel 2">
            <a:extLst>
              <a:ext uri="{FF2B5EF4-FFF2-40B4-BE49-F238E27FC236}">
                <a16:creationId xmlns:a16="http://schemas.microsoft.com/office/drawing/2014/main" id="{2715933E-5D75-4E64-967F-D69DE28BB3A5}"/>
              </a:ext>
            </a:extLst>
          </p:cNvPr>
          <p:cNvSpPr>
            <a:spLocks noGrp="1"/>
          </p:cNvSpPr>
          <p:nvPr>
            <p:ph type="subTitle" idx="1"/>
          </p:nvPr>
        </p:nvSpPr>
        <p:spPr>
          <a:xfrm>
            <a:off x="5507664" y="3602038"/>
            <a:ext cx="5160336" cy="1655762"/>
          </a:xfrm>
        </p:spPr>
        <p:txBody>
          <a:bodyPr/>
          <a:lstStyle>
            <a:lvl1pPr marL="0" indent="0" algn="r">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dirty="0"/>
          </a:p>
        </p:txBody>
      </p:sp>
    </p:spTree>
    <p:extLst>
      <p:ext uri="{BB962C8B-B14F-4D97-AF65-F5344CB8AC3E}">
        <p14:creationId xmlns:p14="http://schemas.microsoft.com/office/powerpoint/2010/main" val="7492649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AA5C63C-9247-46D1-940C-57F0CDF92942}"/>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4FF500A5-E582-402C-B382-FD047168524F}"/>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9BB961B8-C0C5-4F9B-A122-5A74D4F5FAB4}"/>
              </a:ext>
            </a:extLst>
          </p:cNvPr>
          <p:cNvSpPr>
            <a:spLocks noGrp="1"/>
          </p:cNvSpPr>
          <p:nvPr>
            <p:ph type="dt" sz="half" idx="10"/>
          </p:nvPr>
        </p:nvSpPr>
        <p:spPr/>
        <p:txBody>
          <a:bodyPr/>
          <a:lstStyle/>
          <a:p>
            <a:fld id="{2E144EE1-0E56-49B1-BDD0-2C90D2BF5AD1}" type="datetimeFigureOut">
              <a:rPr lang="nl-BE" smtClean="0"/>
              <a:t>29/08/2022</a:t>
            </a:fld>
            <a:endParaRPr lang="nl-BE"/>
          </a:p>
        </p:txBody>
      </p:sp>
      <p:sp>
        <p:nvSpPr>
          <p:cNvPr id="5" name="Tijdelijke aanduiding voor voettekst 4">
            <a:extLst>
              <a:ext uri="{FF2B5EF4-FFF2-40B4-BE49-F238E27FC236}">
                <a16:creationId xmlns:a16="http://schemas.microsoft.com/office/drawing/2014/main" id="{54133F53-9C57-4E34-B41E-BF1380586F31}"/>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7C4B11E9-5A98-47D8-B989-EEEFD89FA89A}"/>
              </a:ext>
            </a:extLst>
          </p:cNvPr>
          <p:cNvSpPr>
            <a:spLocks noGrp="1"/>
          </p:cNvSpPr>
          <p:nvPr>
            <p:ph type="sldNum" sz="quarter" idx="12"/>
          </p:nvPr>
        </p:nvSpPr>
        <p:spPr/>
        <p:txBody>
          <a:bodyPr/>
          <a:lstStyle/>
          <a:p>
            <a:fld id="{C42DA13D-C067-419F-82A5-A9222367717C}" type="slidenum">
              <a:rPr lang="nl-BE" smtClean="0"/>
              <a:t>‹nr.›</a:t>
            </a:fld>
            <a:endParaRPr lang="nl-BE"/>
          </a:p>
        </p:txBody>
      </p:sp>
    </p:spTree>
    <p:extLst>
      <p:ext uri="{BB962C8B-B14F-4D97-AF65-F5344CB8AC3E}">
        <p14:creationId xmlns:p14="http://schemas.microsoft.com/office/powerpoint/2010/main" val="437788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angepaste indeling">
    <p:bg>
      <p:bgRef idx="1001">
        <a:schemeClr val="bg2"/>
      </p:bgRef>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F250DE2F-F390-613F-9B06-72B973E2E907}"/>
              </a:ext>
            </a:extLst>
          </p:cNvPr>
          <p:cNvSpPr txBox="1">
            <a:spLocks/>
          </p:cNvSpPr>
          <p:nvPr/>
        </p:nvSpPr>
        <p:spPr>
          <a:xfrm>
            <a:off x="0" y="500062"/>
            <a:ext cx="2860158" cy="19560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dirty="0"/>
              <a:t>Klik om stijl te bewerken</a:t>
            </a:r>
            <a:endParaRPr lang="nl-BE" dirty="0"/>
          </a:p>
        </p:txBody>
      </p:sp>
      <p:sp>
        <p:nvSpPr>
          <p:cNvPr id="7" name="Titel 1">
            <a:extLst>
              <a:ext uri="{FF2B5EF4-FFF2-40B4-BE49-F238E27FC236}">
                <a16:creationId xmlns:a16="http://schemas.microsoft.com/office/drawing/2014/main" id="{0DFB4ADF-4569-CC9C-D29D-215C1B8161A6}"/>
              </a:ext>
            </a:extLst>
          </p:cNvPr>
          <p:cNvSpPr txBox="1">
            <a:spLocks/>
          </p:cNvSpPr>
          <p:nvPr/>
        </p:nvSpPr>
        <p:spPr>
          <a:xfrm>
            <a:off x="15949" y="2456121"/>
            <a:ext cx="1414130" cy="5915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400" dirty="0"/>
              <a:t>Klik om stijl te bewerken</a:t>
            </a:r>
            <a:endParaRPr lang="nl-BE" sz="1400" dirty="0"/>
          </a:p>
        </p:txBody>
      </p:sp>
      <p:pic>
        <p:nvPicPr>
          <p:cNvPr id="8" name="Afbeelding 7">
            <a:extLst>
              <a:ext uri="{FF2B5EF4-FFF2-40B4-BE49-F238E27FC236}">
                <a16:creationId xmlns:a16="http://schemas.microsoft.com/office/drawing/2014/main" id="{6E5ECBB7-FAFB-271D-99DD-C60DA241F1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282" y="1651000"/>
            <a:ext cx="10482718" cy="5011070"/>
          </a:xfrm>
          <a:prstGeom prst="rect">
            <a:avLst/>
          </a:prstGeom>
        </p:spPr>
      </p:pic>
    </p:spTree>
    <p:extLst>
      <p:ext uri="{BB962C8B-B14F-4D97-AF65-F5344CB8AC3E}">
        <p14:creationId xmlns:p14="http://schemas.microsoft.com/office/powerpoint/2010/main" val="24338955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19536A"/>
                </a:solidFill>
              </a:defRPr>
            </a:lvl1pPr>
          </a:lstStyle>
          <a:p>
            <a:r>
              <a:rPr lang="nl-NL"/>
              <a:t>Klik om stijl te bewerken</a:t>
            </a:r>
            <a:endParaRPr lang="nl-BE" dirty="0"/>
          </a:p>
        </p:txBody>
      </p:sp>
      <p:sp>
        <p:nvSpPr>
          <p:cNvPr id="3" name="Tijdelijke aanduiding voor inhoud 2">
            <a:extLst>
              <a:ext uri="{FF2B5EF4-FFF2-40B4-BE49-F238E27FC236}">
                <a16:creationId xmlns:a16="http://schemas.microsoft.com/office/drawing/2014/main" id="{C6402CD4-10EA-4B64-88F0-25EF40098ED0}"/>
              </a:ext>
            </a:extLst>
          </p:cNvPr>
          <p:cNvSpPr>
            <a:spLocks noGrp="1"/>
          </p:cNvSpPr>
          <p:nvPr>
            <p:ph idx="1"/>
          </p:nvPr>
        </p:nvSpPr>
        <p:spPr>
          <a:xfrm>
            <a:off x="3083441" y="500062"/>
            <a:ext cx="8387317" cy="5220254"/>
          </a:xfrm>
        </p:spPr>
        <p:txBody>
          <a:bodyPr/>
          <a:lstStyle>
            <a:lvl1pPr>
              <a:defRPr u="sng" baseline="0">
                <a:uFill>
                  <a:solidFill>
                    <a:srgbClr val="FECC00"/>
                  </a:solidFill>
                </a:uFill>
              </a:defRPr>
            </a:lvl1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dirty="0"/>
          </a:p>
        </p:txBody>
      </p:sp>
    </p:spTree>
    <p:extLst>
      <p:ext uri="{BB962C8B-B14F-4D97-AF65-F5344CB8AC3E}">
        <p14:creationId xmlns:p14="http://schemas.microsoft.com/office/powerpoint/2010/main" val="1588986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el en object">
    <p:bg>
      <p:bgRef idx="1001">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19536A"/>
                </a:solidFill>
              </a:defRPr>
            </a:lvl1pPr>
          </a:lstStyle>
          <a:p>
            <a:r>
              <a:rPr lang="nl-NL"/>
              <a:t>Klik om stijl te bewerken</a:t>
            </a:r>
            <a:endParaRPr lang="nl-BE" dirty="0"/>
          </a:p>
        </p:txBody>
      </p:sp>
      <p:sp>
        <p:nvSpPr>
          <p:cNvPr id="3" name="Tijdelijke aanduiding voor inhoud 2">
            <a:extLst>
              <a:ext uri="{FF2B5EF4-FFF2-40B4-BE49-F238E27FC236}">
                <a16:creationId xmlns:a16="http://schemas.microsoft.com/office/drawing/2014/main" id="{C6402CD4-10EA-4B64-88F0-25EF40098ED0}"/>
              </a:ext>
            </a:extLst>
          </p:cNvPr>
          <p:cNvSpPr>
            <a:spLocks noGrp="1"/>
          </p:cNvSpPr>
          <p:nvPr>
            <p:ph idx="1"/>
          </p:nvPr>
        </p:nvSpPr>
        <p:spPr>
          <a:xfrm>
            <a:off x="3083441" y="500062"/>
            <a:ext cx="8387317" cy="5220254"/>
          </a:xfrm>
        </p:spPr>
        <p:txBody>
          <a:bodyPr/>
          <a:lstStyle>
            <a:lvl1pPr>
              <a:defRPr u="sng" baseline="0">
                <a:uFill>
                  <a:solidFill>
                    <a:srgbClr val="00A690"/>
                  </a:solidFill>
                </a:uFill>
              </a:defRPr>
            </a:lvl1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dirty="0"/>
          </a:p>
        </p:txBody>
      </p:sp>
    </p:spTree>
    <p:extLst>
      <p:ext uri="{BB962C8B-B14F-4D97-AF65-F5344CB8AC3E}">
        <p14:creationId xmlns:p14="http://schemas.microsoft.com/office/powerpoint/2010/main" val="118529025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el en objec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FFFFFF"/>
                </a:solidFill>
              </a:defRPr>
            </a:lvl1pPr>
          </a:lstStyle>
          <a:p>
            <a:r>
              <a:rPr lang="nl-NL"/>
              <a:t>Klik om stijl te bewerken</a:t>
            </a:r>
            <a:endParaRPr lang="nl-BE" dirty="0"/>
          </a:p>
        </p:txBody>
      </p:sp>
      <p:sp>
        <p:nvSpPr>
          <p:cNvPr id="3" name="Tijdelijke aanduiding voor inhoud 2">
            <a:extLst>
              <a:ext uri="{FF2B5EF4-FFF2-40B4-BE49-F238E27FC236}">
                <a16:creationId xmlns:a16="http://schemas.microsoft.com/office/drawing/2014/main" id="{C6402CD4-10EA-4B64-88F0-25EF40098ED0}"/>
              </a:ext>
            </a:extLst>
          </p:cNvPr>
          <p:cNvSpPr>
            <a:spLocks noGrp="1"/>
          </p:cNvSpPr>
          <p:nvPr>
            <p:ph idx="1"/>
          </p:nvPr>
        </p:nvSpPr>
        <p:spPr>
          <a:xfrm>
            <a:off x="3083441" y="500062"/>
            <a:ext cx="8387317" cy="5220254"/>
          </a:xfrm>
        </p:spPr>
        <p:txBody>
          <a:bodyPr/>
          <a:lstStyle>
            <a:lvl1pPr>
              <a:defRPr u="sng" baseline="0">
                <a:solidFill>
                  <a:srgbClr val="FFFFFF"/>
                </a:solidFill>
                <a:uFill>
                  <a:solidFill>
                    <a:srgbClr val="FECC00"/>
                  </a:solidFill>
                </a:u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dirty="0"/>
          </a:p>
        </p:txBody>
      </p:sp>
    </p:spTree>
    <p:extLst>
      <p:ext uri="{BB962C8B-B14F-4D97-AF65-F5344CB8AC3E}">
        <p14:creationId xmlns:p14="http://schemas.microsoft.com/office/powerpoint/2010/main" val="1947098524"/>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3_Titel en object">
    <p:bg>
      <p:bgRef idx="1001">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FFFFFF"/>
                </a:solidFill>
              </a:defRPr>
            </a:lvl1pPr>
          </a:lstStyle>
          <a:p>
            <a:r>
              <a:rPr lang="nl-NL"/>
              <a:t>Klik om stijl te bewerken</a:t>
            </a:r>
            <a:endParaRPr lang="nl-BE" dirty="0"/>
          </a:p>
        </p:txBody>
      </p:sp>
      <p:sp>
        <p:nvSpPr>
          <p:cNvPr id="3" name="Tijdelijke aanduiding voor inhoud 2">
            <a:extLst>
              <a:ext uri="{FF2B5EF4-FFF2-40B4-BE49-F238E27FC236}">
                <a16:creationId xmlns:a16="http://schemas.microsoft.com/office/drawing/2014/main" id="{C6402CD4-10EA-4B64-88F0-25EF40098ED0}"/>
              </a:ext>
            </a:extLst>
          </p:cNvPr>
          <p:cNvSpPr>
            <a:spLocks noGrp="1"/>
          </p:cNvSpPr>
          <p:nvPr>
            <p:ph idx="1"/>
          </p:nvPr>
        </p:nvSpPr>
        <p:spPr>
          <a:xfrm>
            <a:off x="3083441" y="500062"/>
            <a:ext cx="8387317" cy="5220254"/>
          </a:xfrm>
        </p:spPr>
        <p:txBody>
          <a:bodyPr/>
          <a:lstStyle>
            <a:lvl1pPr>
              <a:defRPr u="sng" baseline="0">
                <a:solidFill>
                  <a:srgbClr val="FFFFFF"/>
                </a:solidFill>
                <a:uFill>
                  <a:solidFill>
                    <a:srgbClr val="FECC00"/>
                  </a:solidFill>
                </a:u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dirty="0"/>
          </a:p>
        </p:txBody>
      </p:sp>
    </p:spTree>
    <p:extLst>
      <p:ext uri="{BB962C8B-B14F-4D97-AF65-F5344CB8AC3E}">
        <p14:creationId xmlns:p14="http://schemas.microsoft.com/office/powerpoint/2010/main" val="2846721280"/>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itel en object">
    <p:bg>
      <p:bgRef idx="1001">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FFFFFF"/>
                </a:solidFill>
              </a:defRPr>
            </a:lvl1pPr>
          </a:lstStyle>
          <a:p>
            <a:r>
              <a:rPr lang="nl-NL"/>
              <a:t>Klik om stijl te bewerken</a:t>
            </a:r>
            <a:endParaRPr lang="nl-BE" dirty="0"/>
          </a:p>
        </p:txBody>
      </p:sp>
      <p:pic>
        <p:nvPicPr>
          <p:cNvPr id="7" name="Afbeelding 6">
            <a:extLst>
              <a:ext uri="{FF2B5EF4-FFF2-40B4-BE49-F238E27FC236}">
                <a16:creationId xmlns:a16="http://schemas.microsoft.com/office/drawing/2014/main" id="{0D1C4C6A-6570-22AB-CDEE-C91134710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94" y="4073326"/>
            <a:ext cx="2880366" cy="2880366"/>
          </a:xfrm>
          <a:prstGeom prst="rect">
            <a:avLst/>
          </a:prstGeom>
        </p:spPr>
      </p:pic>
    </p:spTree>
    <p:extLst>
      <p:ext uri="{BB962C8B-B14F-4D97-AF65-F5344CB8AC3E}">
        <p14:creationId xmlns:p14="http://schemas.microsoft.com/office/powerpoint/2010/main" val="256970345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5_Titel en objec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20624-F92D-48FE-82EF-A4AB1E9E5F09}"/>
              </a:ext>
            </a:extLst>
          </p:cNvPr>
          <p:cNvSpPr>
            <a:spLocks noGrp="1"/>
          </p:cNvSpPr>
          <p:nvPr>
            <p:ph type="title"/>
          </p:nvPr>
        </p:nvSpPr>
        <p:spPr>
          <a:xfrm>
            <a:off x="0" y="500062"/>
            <a:ext cx="2860158" cy="1956059"/>
          </a:xfrm>
        </p:spPr>
        <p:txBody>
          <a:bodyPr/>
          <a:lstStyle>
            <a:lvl1pPr>
              <a:defRPr>
                <a:solidFill>
                  <a:srgbClr val="FFFFFF"/>
                </a:solidFill>
              </a:defRPr>
            </a:lvl1pPr>
          </a:lstStyle>
          <a:p>
            <a:r>
              <a:rPr lang="nl-NL"/>
              <a:t>Klik om stijl te bewerken</a:t>
            </a:r>
            <a:endParaRPr lang="nl-BE" dirty="0"/>
          </a:p>
        </p:txBody>
      </p:sp>
      <p:pic>
        <p:nvPicPr>
          <p:cNvPr id="7" name="Afbeelding 6">
            <a:extLst>
              <a:ext uri="{FF2B5EF4-FFF2-40B4-BE49-F238E27FC236}">
                <a16:creationId xmlns:a16="http://schemas.microsoft.com/office/drawing/2014/main" id="{0D1C4C6A-6570-22AB-CDEE-C91134710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94" y="4073326"/>
            <a:ext cx="2880366" cy="2880366"/>
          </a:xfrm>
          <a:prstGeom prst="rect">
            <a:avLst/>
          </a:prstGeom>
        </p:spPr>
      </p:pic>
    </p:spTree>
    <p:extLst>
      <p:ext uri="{BB962C8B-B14F-4D97-AF65-F5344CB8AC3E}">
        <p14:creationId xmlns:p14="http://schemas.microsoft.com/office/powerpoint/2010/main" val="3438935385"/>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89D88F9-6373-4419-A203-BFA8DEB157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D76FA26F-59C5-4928-B87A-75F1C09CEE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1CA343A6-18D3-4510-9D76-224A983F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144EE1-0E56-49B1-BDD0-2C90D2BF5AD1}" type="datetimeFigureOut">
              <a:rPr lang="nl-BE" smtClean="0"/>
              <a:t>29/08/2022</a:t>
            </a:fld>
            <a:endParaRPr lang="nl-BE"/>
          </a:p>
        </p:txBody>
      </p:sp>
      <p:sp>
        <p:nvSpPr>
          <p:cNvPr id="5" name="Tijdelijke aanduiding voor voettekst 4">
            <a:extLst>
              <a:ext uri="{FF2B5EF4-FFF2-40B4-BE49-F238E27FC236}">
                <a16:creationId xmlns:a16="http://schemas.microsoft.com/office/drawing/2014/main" id="{E311C394-0A4C-476D-9B76-A694272E7B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13594847-648F-41D2-883A-3B020748B7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2DA13D-C067-419F-82A5-A9222367717C}" type="slidenum">
              <a:rPr lang="nl-BE" smtClean="0"/>
              <a:t>‹nr.›</a:t>
            </a:fld>
            <a:endParaRPr lang="nl-BE"/>
          </a:p>
        </p:txBody>
      </p:sp>
    </p:spTree>
    <p:extLst>
      <p:ext uri="{BB962C8B-B14F-4D97-AF65-F5344CB8AC3E}">
        <p14:creationId xmlns:p14="http://schemas.microsoft.com/office/powerpoint/2010/main" val="337477125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62" r:id="rId5"/>
    <p:sldLayoutId id="2147483663" r:id="rId6"/>
    <p:sldLayoutId id="2147483664" r:id="rId7"/>
    <p:sldLayoutId id="2147483665" r:id="rId8"/>
    <p:sldLayoutId id="2147483666" r:id="rId9"/>
    <p:sldLayoutId id="2147483667" r:id="rId10"/>
    <p:sldLayoutId id="2147483651" r:id="rId11"/>
    <p:sldLayoutId id="2147483668" r:id="rId12"/>
    <p:sldLayoutId id="2147483654" r:id="rId13"/>
    <p:sldLayoutId id="2147483655" r:id="rId14"/>
    <p:sldLayoutId id="2147483652" r:id="rId15"/>
    <p:sldLayoutId id="2147483653" r:id="rId16"/>
    <p:sldLayoutId id="2147483656" r:id="rId17"/>
    <p:sldLayoutId id="2147483657" r:id="rId18"/>
    <p:sldLayoutId id="2147483658" r:id="rId19"/>
    <p:sldLayoutId id="2147483659"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8.xml"/><Relationship Id="rId1" Type="http://schemas.openxmlformats.org/officeDocument/2006/relationships/video" Target="https://www.youtube.com/embed/oFscwZ08VLE?start=159&amp;feature=oembed" TargetMode="Externa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17.jpg"/><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www.vrt.be/vrtnws/nl/2021/03/03/duurzame-voeding/"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8.xml"/><Relationship Id="rId4"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EF948B-E7CE-4F49-84D0-B7FA4C8A216C}"/>
              </a:ext>
            </a:extLst>
          </p:cNvPr>
          <p:cNvSpPr>
            <a:spLocks noGrp="1"/>
          </p:cNvSpPr>
          <p:nvPr>
            <p:ph type="ctrTitle"/>
          </p:nvPr>
        </p:nvSpPr>
        <p:spPr>
          <a:xfrm>
            <a:off x="1524000" y="1951038"/>
            <a:ext cx="9144000" cy="2387600"/>
          </a:xfrm>
        </p:spPr>
        <p:txBody>
          <a:bodyPr/>
          <a:lstStyle/>
          <a:p>
            <a:r>
              <a:rPr lang="nl-NL" dirty="0"/>
              <a:t>Les: </a:t>
            </a:r>
            <a:r>
              <a:rPr lang="nl-BE" dirty="0"/>
              <a:t>Gezond en duurzaam de wereld voeden </a:t>
            </a:r>
          </a:p>
        </p:txBody>
      </p:sp>
      <p:pic>
        <p:nvPicPr>
          <p:cNvPr id="4" name="Afbeelding 3">
            <a:extLst>
              <a:ext uri="{FF2B5EF4-FFF2-40B4-BE49-F238E27FC236}">
                <a16:creationId xmlns:a16="http://schemas.microsoft.com/office/drawing/2014/main" id="{AF400445-CAD8-49BF-8727-4DDC1D901173}"/>
              </a:ext>
            </a:extLst>
          </p:cNvPr>
          <p:cNvPicPr>
            <a:picLocks noChangeAspect="1"/>
          </p:cNvPicPr>
          <p:nvPr/>
        </p:nvPicPr>
        <p:blipFill>
          <a:blip r:embed="rId2"/>
          <a:stretch>
            <a:fillRect/>
          </a:stretch>
        </p:blipFill>
        <p:spPr>
          <a:xfrm>
            <a:off x="8925754" y="228600"/>
            <a:ext cx="2362701" cy="1233379"/>
          </a:xfrm>
          <a:prstGeom prst="rect">
            <a:avLst/>
          </a:prstGeom>
        </p:spPr>
      </p:pic>
    </p:spTree>
    <p:extLst>
      <p:ext uri="{BB962C8B-B14F-4D97-AF65-F5344CB8AC3E}">
        <p14:creationId xmlns:p14="http://schemas.microsoft.com/office/powerpoint/2010/main" val="2413510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68E1127-BDFA-4F93-929E-2AD3F5C6B087}"/>
              </a:ext>
            </a:extLst>
          </p:cNvPr>
          <p:cNvSpPr>
            <a:spLocks noGrp="1"/>
          </p:cNvSpPr>
          <p:nvPr>
            <p:ph type="title"/>
          </p:nvPr>
        </p:nvSpPr>
        <p:spPr/>
        <p:txBody>
          <a:bodyPr/>
          <a:lstStyle/>
          <a:p>
            <a:r>
              <a:rPr lang="nl-NL" dirty="0"/>
              <a:t>Bedankt!</a:t>
            </a:r>
            <a:endParaRPr lang="nl-BE" dirty="0"/>
          </a:p>
        </p:txBody>
      </p:sp>
      <p:pic>
        <p:nvPicPr>
          <p:cNvPr id="4" name="Afbeelding 3">
            <a:extLst>
              <a:ext uri="{FF2B5EF4-FFF2-40B4-BE49-F238E27FC236}">
                <a16:creationId xmlns:a16="http://schemas.microsoft.com/office/drawing/2014/main" id="{4E508FB1-4460-4BC3-B3C5-DB86FC12E725}"/>
              </a:ext>
            </a:extLst>
          </p:cNvPr>
          <p:cNvPicPr>
            <a:picLocks noChangeAspect="1"/>
          </p:cNvPicPr>
          <p:nvPr/>
        </p:nvPicPr>
        <p:blipFill>
          <a:blip r:embed="rId2"/>
          <a:stretch>
            <a:fillRect/>
          </a:stretch>
        </p:blipFill>
        <p:spPr>
          <a:xfrm>
            <a:off x="9801225" y="5807198"/>
            <a:ext cx="2012950" cy="1050802"/>
          </a:xfrm>
          <a:prstGeom prst="rect">
            <a:avLst/>
          </a:prstGeom>
        </p:spPr>
      </p:pic>
    </p:spTree>
    <p:extLst>
      <p:ext uri="{BB962C8B-B14F-4D97-AF65-F5344CB8AC3E}">
        <p14:creationId xmlns:p14="http://schemas.microsoft.com/office/powerpoint/2010/main" val="3092893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40DC758-851E-461A-A45D-B0A900A0AA6D}"/>
              </a:ext>
            </a:extLst>
          </p:cNvPr>
          <p:cNvSpPr>
            <a:spLocks noGrp="1"/>
          </p:cNvSpPr>
          <p:nvPr>
            <p:ph type="title"/>
          </p:nvPr>
        </p:nvSpPr>
        <p:spPr>
          <a:xfrm>
            <a:off x="542925" y="33337"/>
            <a:ext cx="10134600" cy="1956059"/>
          </a:xfrm>
        </p:spPr>
        <p:txBody>
          <a:bodyPr>
            <a:normAutofit/>
          </a:bodyPr>
          <a:lstStyle/>
          <a:p>
            <a:r>
              <a:rPr lang="nl-NL" dirty="0"/>
              <a:t>Filmpje: food systems </a:t>
            </a:r>
            <a:r>
              <a:rPr lang="nl-NL" dirty="0" err="1"/>
              <a:t>for</a:t>
            </a:r>
            <a:r>
              <a:rPr lang="nl-NL" dirty="0"/>
              <a:t> </a:t>
            </a:r>
            <a:r>
              <a:rPr lang="nl-NL" dirty="0" err="1"/>
              <a:t>healthier</a:t>
            </a:r>
            <a:r>
              <a:rPr lang="nl-NL" dirty="0"/>
              <a:t> diets</a:t>
            </a:r>
            <a:endParaRPr lang="nl-BE" dirty="0"/>
          </a:p>
        </p:txBody>
      </p:sp>
      <p:pic>
        <p:nvPicPr>
          <p:cNvPr id="6" name="Afbeelding 5">
            <a:extLst>
              <a:ext uri="{FF2B5EF4-FFF2-40B4-BE49-F238E27FC236}">
                <a16:creationId xmlns:a16="http://schemas.microsoft.com/office/drawing/2014/main" id="{0F3E5717-44ED-4A2A-9904-A6AD3EF60285}"/>
              </a:ext>
            </a:extLst>
          </p:cNvPr>
          <p:cNvPicPr>
            <a:picLocks noChangeAspect="1"/>
          </p:cNvPicPr>
          <p:nvPr/>
        </p:nvPicPr>
        <p:blipFill>
          <a:blip r:embed="rId3"/>
          <a:stretch>
            <a:fillRect/>
          </a:stretch>
        </p:blipFill>
        <p:spPr>
          <a:xfrm>
            <a:off x="9801225" y="5807198"/>
            <a:ext cx="2012950" cy="1050802"/>
          </a:xfrm>
          <a:prstGeom prst="rect">
            <a:avLst/>
          </a:prstGeom>
        </p:spPr>
      </p:pic>
      <p:pic>
        <p:nvPicPr>
          <p:cNvPr id="7" name="Onlinemedia 3" title="Food Systems for Healthier Diets">
            <a:hlinkClick r:id="" action="ppaction://media"/>
            <a:extLst>
              <a:ext uri="{FF2B5EF4-FFF2-40B4-BE49-F238E27FC236}">
                <a16:creationId xmlns:a16="http://schemas.microsoft.com/office/drawing/2014/main" id="{7A3725DB-AF6B-45CA-A2B7-45FED57891E8}"/>
              </a:ext>
            </a:extLst>
          </p:cNvPr>
          <p:cNvPicPr>
            <a:picLocks noRot="1" noChangeAspect="1"/>
          </p:cNvPicPr>
          <p:nvPr>
            <a:videoFile r:link="rId1"/>
          </p:nvPr>
        </p:nvPicPr>
        <p:blipFill>
          <a:blip r:embed="rId4"/>
          <a:stretch>
            <a:fillRect/>
          </a:stretch>
        </p:blipFill>
        <p:spPr>
          <a:xfrm>
            <a:off x="3990975" y="1620960"/>
            <a:ext cx="7146131" cy="4037837"/>
          </a:xfrm>
          <a:prstGeom prst="rect">
            <a:avLst/>
          </a:prstGeom>
        </p:spPr>
      </p:pic>
    </p:spTree>
    <p:extLst>
      <p:ext uri="{BB962C8B-B14F-4D97-AF65-F5344CB8AC3E}">
        <p14:creationId xmlns:p14="http://schemas.microsoft.com/office/powerpoint/2010/main" val="150268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6">
            <a:extLst>
              <a:ext uri="{FF2B5EF4-FFF2-40B4-BE49-F238E27FC236}">
                <a16:creationId xmlns:a16="http://schemas.microsoft.com/office/drawing/2014/main" id="{FBC3D3B3-F03E-45B5-A4F6-E7593F93BBC2}"/>
              </a:ext>
            </a:extLst>
          </p:cNvPr>
          <p:cNvPicPr>
            <a:picLocks/>
          </p:cNvPicPr>
          <p:nvPr/>
        </p:nvPicPr>
        <p:blipFill rotWithShape="1">
          <a:blip r:embed="rId3"/>
          <a:srcRect l="11217"/>
          <a:stretch/>
        </p:blipFill>
        <p:spPr>
          <a:xfrm>
            <a:off x="8128961" y="-2176"/>
            <a:ext cx="4062817" cy="6858000"/>
          </a:xfrm>
          <a:prstGeom prst="rect">
            <a:avLst/>
          </a:prstGeom>
        </p:spPr>
      </p:pic>
      <p:pic>
        <p:nvPicPr>
          <p:cNvPr id="4" name="Picture Placeholder 23">
            <a:extLst>
              <a:ext uri="{FF2B5EF4-FFF2-40B4-BE49-F238E27FC236}">
                <a16:creationId xmlns:a16="http://schemas.microsoft.com/office/drawing/2014/main" id="{7CFDAEBD-03EC-48EF-95C2-7F131AD0A5F8}"/>
              </a:ext>
            </a:extLst>
          </p:cNvPr>
          <p:cNvPicPr>
            <a:picLocks noChangeAspect="1"/>
          </p:cNvPicPr>
          <p:nvPr/>
        </p:nvPicPr>
        <p:blipFill rotWithShape="1">
          <a:blip r:embed="rId4"/>
          <a:srcRect t="15413" r="66581"/>
          <a:stretch/>
        </p:blipFill>
        <p:spPr>
          <a:xfrm>
            <a:off x="4054476" y="-4352"/>
            <a:ext cx="4074261" cy="6857987"/>
          </a:xfrm>
          <a:prstGeom prst="rect">
            <a:avLst/>
          </a:prstGeom>
        </p:spPr>
      </p:pic>
      <p:pic>
        <p:nvPicPr>
          <p:cNvPr id="5" name="Tijdelijke aanduiding voor afbeelding 10">
            <a:extLst>
              <a:ext uri="{FF2B5EF4-FFF2-40B4-BE49-F238E27FC236}">
                <a16:creationId xmlns:a16="http://schemas.microsoft.com/office/drawing/2014/main" id="{83976128-007B-4DF2-B037-66177FB0F983}"/>
              </a:ext>
            </a:extLst>
          </p:cNvPr>
          <p:cNvPicPr>
            <a:picLocks/>
          </p:cNvPicPr>
          <p:nvPr/>
        </p:nvPicPr>
        <p:blipFill rotWithShape="1">
          <a:blip r:embed="rId5">
            <a:extLst>
              <a:ext uri="{28A0092B-C50C-407E-A947-70E740481C1C}">
                <a14:useLocalDpi xmlns:a14="http://schemas.microsoft.com/office/drawing/2010/main"/>
              </a:ext>
            </a:extLst>
          </a:blip>
          <a:srcRect l="16962" r="44051"/>
          <a:stretch/>
        </p:blipFill>
        <p:spPr>
          <a:xfrm>
            <a:off x="0" y="-2176"/>
            <a:ext cx="4065600" cy="6859200"/>
          </a:xfrm>
          <a:prstGeom prst="rect">
            <a:avLst/>
          </a:prstGeom>
        </p:spPr>
      </p:pic>
      <p:sp>
        <p:nvSpPr>
          <p:cNvPr id="6" name="Ondertitel 3">
            <a:extLst>
              <a:ext uri="{FF2B5EF4-FFF2-40B4-BE49-F238E27FC236}">
                <a16:creationId xmlns:a16="http://schemas.microsoft.com/office/drawing/2014/main" id="{4A940512-914F-4F4E-A251-4ED59E4B27CD}"/>
              </a:ext>
            </a:extLst>
          </p:cNvPr>
          <p:cNvSpPr txBox="1">
            <a:spLocks/>
          </p:cNvSpPr>
          <p:nvPr/>
        </p:nvSpPr>
        <p:spPr>
          <a:xfrm>
            <a:off x="0" y="306295"/>
            <a:ext cx="10307781" cy="765083"/>
          </a:xfrm>
          <a:prstGeom prst="rect">
            <a:avLst/>
          </a:prstGeom>
          <a:solidFill>
            <a:srgbClr val="CCCC1B">
              <a:alpha val="90000"/>
            </a:srgbClr>
          </a:solidFill>
        </p:spPr>
        <p:txBody>
          <a:bodyPr vert="horz" lIns="121920" tIns="60960" rIns="121920" bIns="609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nl-BE" sz="3733" dirty="0">
                <a:solidFill>
                  <a:schemeClr val="bg1"/>
                </a:solidFill>
                <a:latin typeface="Trebuchet MS" charset="0"/>
              </a:rPr>
              <a:t>Wereldwijd staan we voor grote uitdagingen</a:t>
            </a:r>
          </a:p>
        </p:txBody>
      </p:sp>
      <p:sp>
        <p:nvSpPr>
          <p:cNvPr id="7" name="Ondertitel 3">
            <a:extLst>
              <a:ext uri="{FF2B5EF4-FFF2-40B4-BE49-F238E27FC236}">
                <a16:creationId xmlns:a16="http://schemas.microsoft.com/office/drawing/2014/main" id="{518DEB61-730D-4ABE-A0A2-1BCC8EE402B6}"/>
              </a:ext>
            </a:extLst>
          </p:cNvPr>
          <p:cNvSpPr txBox="1">
            <a:spLocks/>
          </p:cNvSpPr>
          <p:nvPr/>
        </p:nvSpPr>
        <p:spPr>
          <a:xfrm>
            <a:off x="3" y="4815533"/>
            <a:ext cx="3967237" cy="2042468"/>
          </a:xfrm>
          <a:prstGeom prst="rect">
            <a:avLst/>
          </a:prstGeom>
          <a:noFill/>
        </p:spPr>
        <p:txBody>
          <a:bodyPr vert="horz" lIns="121920" tIns="60960" rIns="121920" bIns="6096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nl-BE" dirty="0">
                <a:solidFill>
                  <a:schemeClr val="bg1"/>
                </a:solidFill>
                <a:effectLst>
                  <a:outerShdw blurRad="247650" dir="2700000" algn="tl" rotWithShape="0">
                    <a:srgbClr val="000000"/>
                  </a:outerShdw>
                </a:effectLst>
                <a:latin typeface="Verdana"/>
                <a:cs typeface="Verdana"/>
              </a:rPr>
              <a:t> </a:t>
            </a:r>
            <a:r>
              <a:rPr lang="nl-BE" dirty="0">
                <a:solidFill>
                  <a:schemeClr val="bg1"/>
                </a:solidFill>
                <a:effectLst>
                  <a:outerShdw blurRad="247650" dir="2700000" algn="tl" rotWithShape="0">
                    <a:srgbClr val="000000"/>
                  </a:outerShdw>
                </a:effectLst>
                <a:latin typeface="Trebuchet MS" panose="020B0603020202020204" pitchFamily="34" charset="0"/>
                <a:cs typeface="Verdana"/>
              </a:rPr>
              <a:t>Een groeiende wereldbevolking, steden die uit hun voegen barsten</a:t>
            </a:r>
          </a:p>
        </p:txBody>
      </p:sp>
      <p:sp>
        <p:nvSpPr>
          <p:cNvPr id="8" name="Ondertitel 3">
            <a:extLst>
              <a:ext uri="{FF2B5EF4-FFF2-40B4-BE49-F238E27FC236}">
                <a16:creationId xmlns:a16="http://schemas.microsoft.com/office/drawing/2014/main" id="{01C5069A-5630-4952-86F4-6F08DE8D57FC}"/>
              </a:ext>
            </a:extLst>
          </p:cNvPr>
          <p:cNvSpPr txBox="1">
            <a:spLocks/>
          </p:cNvSpPr>
          <p:nvPr/>
        </p:nvSpPr>
        <p:spPr>
          <a:xfrm>
            <a:off x="4065600" y="5035967"/>
            <a:ext cx="4176891" cy="2042468"/>
          </a:xfrm>
          <a:prstGeom prst="rect">
            <a:avLst/>
          </a:prstGeom>
          <a:noFill/>
        </p:spPr>
        <p:txBody>
          <a:bodyPr vert="horz" lIns="121920" tIns="60960" rIns="121920" bIns="6096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nl-BE" dirty="0">
                <a:solidFill>
                  <a:schemeClr val="bg1"/>
                </a:solidFill>
                <a:effectLst>
                  <a:outerShdw blurRad="247650" dir="2700000" algn="tl" rotWithShape="0">
                    <a:srgbClr val="000000"/>
                  </a:outerShdw>
                </a:effectLst>
                <a:latin typeface="Trebuchet MS" panose="020B0603020202020204" pitchFamily="34" charset="0"/>
                <a:cs typeface="Verdana"/>
              </a:rPr>
              <a:t>Een veranderend klimaat</a:t>
            </a:r>
          </a:p>
        </p:txBody>
      </p:sp>
      <p:sp>
        <p:nvSpPr>
          <p:cNvPr id="9" name="Ondertitel 3">
            <a:extLst>
              <a:ext uri="{FF2B5EF4-FFF2-40B4-BE49-F238E27FC236}">
                <a16:creationId xmlns:a16="http://schemas.microsoft.com/office/drawing/2014/main" id="{C308FBF7-9931-480E-9C9B-CC38EAA1044C}"/>
              </a:ext>
            </a:extLst>
          </p:cNvPr>
          <p:cNvSpPr txBox="1">
            <a:spLocks/>
          </p:cNvSpPr>
          <p:nvPr/>
        </p:nvSpPr>
        <p:spPr>
          <a:xfrm>
            <a:off x="8340851" y="5127427"/>
            <a:ext cx="3805968" cy="1839703"/>
          </a:xfrm>
          <a:prstGeom prst="rect">
            <a:avLst/>
          </a:prstGeom>
          <a:noFill/>
        </p:spPr>
        <p:txBody>
          <a:bodyPr vert="horz" lIns="121920" tIns="60960" rIns="121920" bIns="6096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nl-BE" dirty="0">
                <a:solidFill>
                  <a:schemeClr val="bg1"/>
                </a:solidFill>
                <a:effectLst>
                  <a:outerShdw blurRad="247650" dir="2700000" algn="tl" rotWithShape="0">
                    <a:srgbClr val="000000"/>
                  </a:outerShdw>
                </a:effectLst>
                <a:latin typeface="Trebuchet MS" panose="020B0603020202020204" pitchFamily="34" charset="0"/>
                <a:cs typeface="Verdana"/>
              </a:rPr>
              <a:t>Steeds ouder wordende boeren</a:t>
            </a:r>
          </a:p>
        </p:txBody>
      </p:sp>
    </p:spTree>
    <p:extLst>
      <p:ext uri="{BB962C8B-B14F-4D97-AF65-F5344CB8AC3E}">
        <p14:creationId xmlns:p14="http://schemas.microsoft.com/office/powerpoint/2010/main" val="237443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5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2" presetClass="entr" presetSubtype="4" decel="5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50" fill="hold"/>
                                        <p:tgtEl>
                                          <p:spTgt spid="8"/>
                                        </p:tgtEl>
                                        <p:attrNameLst>
                                          <p:attrName>ppt_x</p:attrName>
                                        </p:attrNameLst>
                                      </p:cBhvr>
                                      <p:tavLst>
                                        <p:tav tm="0">
                                          <p:val>
                                            <p:strVal val="#ppt_x"/>
                                          </p:val>
                                        </p:tav>
                                        <p:tav tm="100000">
                                          <p:val>
                                            <p:strVal val="#ppt_x"/>
                                          </p:val>
                                        </p:tav>
                                      </p:tavLst>
                                    </p:anim>
                                    <p:anim calcmode="lin" valueType="num">
                                      <p:cBhvr additive="base">
                                        <p:cTn id="24" dur="25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2" presetClass="entr" presetSubtype="4" decel="5000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250" fill="hold"/>
                                        <p:tgtEl>
                                          <p:spTgt spid="9"/>
                                        </p:tgtEl>
                                        <p:attrNameLst>
                                          <p:attrName>ppt_x</p:attrName>
                                        </p:attrNameLst>
                                      </p:cBhvr>
                                      <p:tavLst>
                                        <p:tav tm="0">
                                          <p:val>
                                            <p:strVal val="#ppt_x"/>
                                          </p:val>
                                        </p:tav>
                                        <p:tav tm="100000">
                                          <p:val>
                                            <p:strVal val="#ppt_x"/>
                                          </p:val>
                                        </p:tav>
                                      </p:tavLst>
                                    </p:anim>
                                    <p:anim calcmode="lin" valueType="num">
                                      <p:cBhvr additive="base">
                                        <p:cTn id="35"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40DC758-851E-461A-A45D-B0A900A0AA6D}"/>
              </a:ext>
            </a:extLst>
          </p:cNvPr>
          <p:cNvSpPr>
            <a:spLocks noGrp="1"/>
          </p:cNvSpPr>
          <p:nvPr>
            <p:ph type="title"/>
          </p:nvPr>
        </p:nvSpPr>
        <p:spPr>
          <a:xfrm>
            <a:off x="542925" y="33337"/>
            <a:ext cx="10134600" cy="1956059"/>
          </a:xfrm>
        </p:spPr>
        <p:txBody>
          <a:bodyPr>
            <a:normAutofit/>
          </a:bodyPr>
          <a:lstStyle/>
          <a:p>
            <a:r>
              <a:rPr lang="nl-NL" dirty="0"/>
              <a:t>Gezonde voeding</a:t>
            </a:r>
            <a:endParaRPr lang="nl-BE" dirty="0"/>
          </a:p>
        </p:txBody>
      </p:sp>
      <p:pic>
        <p:nvPicPr>
          <p:cNvPr id="6" name="Afbeelding 5">
            <a:extLst>
              <a:ext uri="{FF2B5EF4-FFF2-40B4-BE49-F238E27FC236}">
                <a16:creationId xmlns:a16="http://schemas.microsoft.com/office/drawing/2014/main" id="{0F3E5717-44ED-4A2A-9904-A6AD3EF60285}"/>
              </a:ext>
            </a:extLst>
          </p:cNvPr>
          <p:cNvPicPr>
            <a:picLocks noChangeAspect="1"/>
          </p:cNvPicPr>
          <p:nvPr/>
        </p:nvPicPr>
        <p:blipFill>
          <a:blip r:embed="rId2"/>
          <a:stretch>
            <a:fillRect/>
          </a:stretch>
        </p:blipFill>
        <p:spPr>
          <a:xfrm>
            <a:off x="9801225" y="5807198"/>
            <a:ext cx="2012950" cy="1050802"/>
          </a:xfrm>
          <a:prstGeom prst="rect">
            <a:avLst/>
          </a:prstGeom>
        </p:spPr>
      </p:pic>
      <p:pic>
        <p:nvPicPr>
          <p:cNvPr id="5" name="Tijdelijke aanduiding voor inhoud 3">
            <a:extLst>
              <a:ext uri="{FF2B5EF4-FFF2-40B4-BE49-F238E27FC236}">
                <a16:creationId xmlns:a16="http://schemas.microsoft.com/office/drawing/2014/main" id="{11D7FE3E-D1E4-43B9-A6E2-21B286854DD2}"/>
              </a:ext>
            </a:extLst>
          </p:cNvPr>
          <p:cNvPicPr>
            <a:picLocks noChangeAspect="1"/>
          </p:cNvPicPr>
          <p:nvPr/>
        </p:nvPicPr>
        <p:blipFill>
          <a:blip r:embed="rId3"/>
          <a:stretch>
            <a:fillRect/>
          </a:stretch>
        </p:blipFill>
        <p:spPr>
          <a:xfrm>
            <a:off x="5412502" y="573677"/>
            <a:ext cx="5773241" cy="5021318"/>
          </a:xfrm>
          <a:prstGeom prst="rect">
            <a:avLst/>
          </a:prstGeom>
        </p:spPr>
      </p:pic>
    </p:spTree>
    <p:extLst>
      <p:ext uri="{BB962C8B-B14F-4D97-AF65-F5344CB8AC3E}">
        <p14:creationId xmlns:p14="http://schemas.microsoft.com/office/powerpoint/2010/main" val="393553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2C8DBD6-1039-402A-876A-E53A942CEAD4}"/>
              </a:ext>
            </a:extLst>
          </p:cNvPr>
          <p:cNvSpPr txBox="1">
            <a:spLocks/>
          </p:cNvSpPr>
          <p:nvPr/>
        </p:nvSpPr>
        <p:spPr>
          <a:xfrm>
            <a:off x="676405" y="308891"/>
            <a:ext cx="8715829" cy="697627"/>
          </a:xfrm>
          <a:prstGeom prst="rect">
            <a:avLst/>
          </a:prstGeom>
        </p:spPr>
        <p:txBody>
          <a:bodyP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dirty="0">
                <a:latin typeface="Trebuchet MS"/>
              </a:rPr>
              <a:t>Wat is gezonde en duurzame voeding?</a:t>
            </a:r>
            <a:endParaRPr lang="nl-NL" dirty="0"/>
          </a:p>
        </p:txBody>
      </p:sp>
      <p:sp>
        <p:nvSpPr>
          <p:cNvPr id="7" name="Tijdelijke aanduiding voor tekst 6">
            <a:extLst>
              <a:ext uri="{FF2B5EF4-FFF2-40B4-BE49-F238E27FC236}">
                <a16:creationId xmlns:a16="http://schemas.microsoft.com/office/drawing/2014/main" id="{0D9A2CEC-921F-4AF4-B1EC-3059B2CB1D40}"/>
              </a:ext>
            </a:extLst>
          </p:cNvPr>
          <p:cNvSpPr txBox="1">
            <a:spLocks/>
          </p:cNvSpPr>
          <p:nvPr/>
        </p:nvSpPr>
        <p:spPr>
          <a:xfrm>
            <a:off x="2493034" y="6091616"/>
            <a:ext cx="6360583" cy="472017"/>
          </a:xfrm>
          <a:prstGeom prst="rect">
            <a:avLst/>
          </a:prstGeom>
        </p:spPr>
        <p:txBody>
          <a:bodyPr vert="horz" lIns="121920" tIns="60960" rIns="121920" bIns="6096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nl-NL">
                <a:latin typeface="Trebuchet MS"/>
              </a:rPr>
              <a:t>Klik </a:t>
            </a:r>
            <a:r>
              <a:rPr lang="nl-NL">
                <a:latin typeface="Trebuchet MS"/>
                <a:hlinkClick r:id="rId3"/>
              </a:rPr>
              <a:t>HIER</a:t>
            </a:r>
            <a:r>
              <a:rPr lang="nl-NL">
                <a:latin typeface="Trebuchet MS"/>
              </a:rPr>
              <a:t> om naar het filmpje te gaan.</a:t>
            </a:r>
            <a:endParaRPr lang="nl-NL" dirty="0"/>
          </a:p>
        </p:txBody>
      </p:sp>
      <p:pic>
        <p:nvPicPr>
          <p:cNvPr id="8" name="Afbeelding 17">
            <a:extLst>
              <a:ext uri="{FF2B5EF4-FFF2-40B4-BE49-F238E27FC236}">
                <a16:creationId xmlns:a16="http://schemas.microsoft.com/office/drawing/2014/main" id="{777878E3-2F80-45F0-8E76-EDF4032F1360}"/>
              </a:ext>
            </a:extLst>
          </p:cNvPr>
          <p:cNvPicPr>
            <a:picLocks noChangeAspect="1"/>
          </p:cNvPicPr>
          <p:nvPr/>
        </p:nvPicPr>
        <p:blipFill>
          <a:blip r:embed="rId4"/>
          <a:stretch>
            <a:fillRect/>
          </a:stretch>
        </p:blipFill>
        <p:spPr>
          <a:xfrm>
            <a:off x="1580091" y="1220537"/>
            <a:ext cx="8186467" cy="4630945"/>
          </a:xfrm>
          <a:prstGeom prst="rect">
            <a:avLst/>
          </a:prstGeom>
        </p:spPr>
      </p:pic>
    </p:spTree>
    <p:extLst>
      <p:ext uri="{BB962C8B-B14F-4D97-AF65-F5344CB8AC3E}">
        <p14:creationId xmlns:p14="http://schemas.microsoft.com/office/powerpoint/2010/main" val="3595705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40DC758-851E-461A-A45D-B0A900A0AA6D}"/>
              </a:ext>
            </a:extLst>
          </p:cNvPr>
          <p:cNvSpPr>
            <a:spLocks noGrp="1"/>
          </p:cNvSpPr>
          <p:nvPr>
            <p:ph type="title"/>
          </p:nvPr>
        </p:nvSpPr>
        <p:spPr>
          <a:xfrm>
            <a:off x="542925" y="33337"/>
            <a:ext cx="10134600" cy="1956059"/>
          </a:xfrm>
        </p:spPr>
        <p:txBody>
          <a:bodyPr>
            <a:normAutofit/>
          </a:bodyPr>
          <a:lstStyle/>
          <a:p>
            <a:r>
              <a:rPr lang="nl-NL" dirty="0"/>
              <a:t>Wat is gezonde en duurzame voeding?</a:t>
            </a:r>
            <a:endParaRPr lang="nl-BE" dirty="0"/>
          </a:p>
        </p:txBody>
      </p:sp>
      <p:pic>
        <p:nvPicPr>
          <p:cNvPr id="6" name="Afbeelding 5">
            <a:extLst>
              <a:ext uri="{FF2B5EF4-FFF2-40B4-BE49-F238E27FC236}">
                <a16:creationId xmlns:a16="http://schemas.microsoft.com/office/drawing/2014/main" id="{0F3E5717-44ED-4A2A-9904-A6AD3EF60285}"/>
              </a:ext>
            </a:extLst>
          </p:cNvPr>
          <p:cNvPicPr>
            <a:picLocks noChangeAspect="1"/>
          </p:cNvPicPr>
          <p:nvPr/>
        </p:nvPicPr>
        <p:blipFill>
          <a:blip r:embed="rId3"/>
          <a:stretch>
            <a:fillRect/>
          </a:stretch>
        </p:blipFill>
        <p:spPr>
          <a:xfrm>
            <a:off x="9801225" y="5807198"/>
            <a:ext cx="2012950" cy="1050802"/>
          </a:xfrm>
          <a:prstGeom prst="rect">
            <a:avLst/>
          </a:prstGeom>
        </p:spPr>
      </p:pic>
      <p:sp>
        <p:nvSpPr>
          <p:cNvPr id="2" name="Rechthoek 1">
            <a:extLst>
              <a:ext uri="{FF2B5EF4-FFF2-40B4-BE49-F238E27FC236}">
                <a16:creationId xmlns:a16="http://schemas.microsoft.com/office/drawing/2014/main" id="{6FB9914B-5AD4-4169-ACAC-8F570A2630EF}"/>
              </a:ext>
            </a:extLst>
          </p:cNvPr>
          <p:cNvSpPr/>
          <p:nvPr/>
        </p:nvSpPr>
        <p:spPr>
          <a:xfrm>
            <a:off x="3185785" y="2134784"/>
            <a:ext cx="9352768" cy="3795911"/>
          </a:xfrm>
          <a:prstGeom prst="rect">
            <a:avLst/>
          </a:prstGeom>
        </p:spPr>
        <p:txBody>
          <a:bodyPr wrap="square">
            <a:spAutoFit/>
          </a:bodyPr>
          <a:lstStyle/>
          <a:p>
            <a:pPr defTabSz="1219170">
              <a:spcBef>
                <a:spcPts val="400"/>
              </a:spcBef>
              <a:buSzPct val="90000"/>
              <a:defRPr/>
            </a:pPr>
            <a:r>
              <a:rPr lang="nl-BE" sz="3200" b="1" dirty="0">
                <a:latin typeface="Calibri"/>
              </a:rPr>
              <a:t>Duurzame voeding is </a:t>
            </a:r>
          </a:p>
          <a:p>
            <a:pPr defTabSz="1219170">
              <a:spcBef>
                <a:spcPts val="400"/>
              </a:spcBef>
              <a:buSzPct val="90000"/>
              <a:defRPr/>
            </a:pPr>
            <a:r>
              <a:rPr lang="nl-BE" sz="3200" b="1" dirty="0">
                <a:latin typeface="Calibri"/>
              </a:rPr>
              <a:t>gezonde voeding</a:t>
            </a:r>
          </a:p>
          <a:p>
            <a:pPr defTabSz="1219170">
              <a:spcBef>
                <a:spcPts val="400"/>
              </a:spcBef>
              <a:buSzPct val="90000"/>
              <a:defRPr/>
            </a:pPr>
            <a:r>
              <a:rPr lang="nl-BE" sz="3200" dirty="0">
                <a:latin typeface="Calibri"/>
              </a:rPr>
              <a:t>	voor iedereen </a:t>
            </a:r>
          </a:p>
          <a:p>
            <a:pPr defTabSz="1219170">
              <a:spcBef>
                <a:spcPts val="400"/>
              </a:spcBef>
              <a:buSzPct val="90000"/>
              <a:defRPr/>
            </a:pPr>
            <a:r>
              <a:rPr lang="nl-BE" sz="3200" dirty="0">
                <a:latin typeface="Calibri"/>
              </a:rPr>
              <a:t>	beschikbaar,</a:t>
            </a:r>
          </a:p>
          <a:p>
            <a:pPr defTabSz="1219170">
              <a:spcBef>
                <a:spcPts val="400"/>
              </a:spcBef>
              <a:buSzPct val="90000"/>
              <a:defRPr/>
            </a:pPr>
            <a:r>
              <a:rPr lang="nl-BE" sz="3200" b="1" dirty="0">
                <a:latin typeface="Calibri"/>
              </a:rPr>
              <a:t>overal ter wereld,</a:t>
            </a:r>
          </a:p>
          <a:p>
            <a:pPr defTabSz="1219170">
              <a:spcBef>
                <a:spcPts val="400"/>
              </a:spcBef>
              <a:buSzPct val="90000"/>
              <a:defRPr/>
            </a:pPr>
            <a:r>
              <a:rPr lang="nl-BE" sz="3200" dirty="0">
                <a:latin typeface="Calibri"/>
              </a:rPr>
              <a:t>	en niet alleen nu maar ook in de toekomst. </a:t>
            </a:r>
          </a:p>
          <a:p>
            <a:endParaRPr lang="nl-BE" sz="3200" dirty="0"/>
          </a:p>
        </p:txBody>
      </p:sp>
    </p:spTree>
    <p:extLst>
      <p:ext uri="{BB962C8B-B14F-4D97-AF65-F5344CB8AC3E}">
        <p14:creationId xmlns:p14="http://schemas.microsoft.com/office/powerpoint/2010/main" val="133390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40DC758-851E-461A-A45D-B0A900A0AA6D}"/>
              </a:ext>
            </a:extLst>
          </p:cNvPr>
          <p:cNvSpPr>
            <a:spLocks noGrp="1"/>
          </p:cNvSpPr>
          <p:nvPr>
            <p:ph type="title"/>
          </p:nvPr>
        </p:nvSpPr>
        <p:spPr>
          <a:xfrm>
            <a:off x="542925" y="33337"/>
            <a:ext cx="10134600" cy="1956059"/>
          </a:xfrm>
        </p:spPr>
        <p:txBody>
          <a:bodyPr>
            <a:normAutofit/>
          </a:bodyPr>
          <a:lstStyle/>
          <a:p>
            <a:r>
              <a:rPr lang="nl-NL" dirty="0"/>
              <a:t>Wat is gezonde en duurzame voeding?</a:t>
            </a:r>
            <a:endParaRPr lang="nl-BE" dirty="0"/>
          </a:p>
        </p:txBody>
      </p:sp>
      <p:pic>
        <p:nvPicPr>
          <p:cNvPr id="6" name="Afbeelding 5">
            <a:extLst>
              <a:ext uri="{FF2B5EF4-FFF2-40B4-BE49-F238E27FC236}">
                <a16:creationId xmlns:a16="http://schemas.microsoft.com/office/drawing/2014/main" id="{0F3E5717-44ED-4A2A-9904-A6AD3EF60285}"/>
              </a:ext>
            </a:extLst>
          </p:cNvPr>
          <p:cNvPicPr>
            <a:picLocks noChangeAspect="1"/>
          </p:cNvPicPr>
          <p:nvPr/>
        </p:nvPicPr>
        <p:blipFill>
          <a:blip r:embed="rId3"/>
          <a:stretch>
            <a:fillRect/>
          </a:stretch>
        </p:blipFill>
        <p:spPr>
          <a:xfrm>
            <a:off x="9801225" y="5807198"/>
            <a:ext cx="2012950" cy="1050802"/>
          </a:xfrm>
          <a:prstGeom prst="rect">
            <a:avLst/>
          </a:prstGeom>
        </p:spPr>
      </p:pic>
      <p:sp>
        <p:nvSpPr>
          <p:cNvPr id="2" name="Rechthoek 1">
            <a:extLst>
              <a:ext uri="{FF2B5EF4-FFF2-40B4-BE49-F238E27FC236}">
                <a16:creationId xmlns:a16="http://schemas.microsoft.com/office/drawing/2014/main" id="{6FB9914B-5AD4-4169-ACAC-8F570A2630EF}"/>
              </a:ext>
            </a:extLst>
          </p:cNvPr>
          <p:cNvSpPr/>
          <p:nvPr/>
        </p:nvSpPr>
        <p:spPr>
          <a:xfrm>
            <a:off x="3185785" y="1771529"/>
            <a:ext cx="9352768" cy="4690515"/>
          </a:xfrm>
          <a:prstGeom prst="rect">
            <a:avLst/>
          </a:prstGeom>
        </p:spPr>
        <p:txBody>
          <a:bodyPr wrap="square">
            <a:spAutoFit/>
          </a:bodyPr>
          <a:lstStyle/>
          <a:p>
            <a:r>
              <a:rPr lang="en-US" sz="3200" b="1" dirty="0">
                <a:latin typeface="Trebuchet MS" panose="020B0603020202020204" pitchFamily="34" charset="0"/>
              </a:rPr>
              <a:t>6 </a:t>
            </a:r>
            <a:r>
              <a:rPr lang="en-US" sz="3200" b="1" dirty="0" err="1">
                <a:latin typeface="Trebuchet MS" panose="020B0603020202020204" pitchFamily="34" charset="0"/>
              </a:rPr>
              <a:t>duurzame</a:t>
            </a:r>
            <a:r>
              <a:rPr lang="en-US" sz="3200" b="1" dirty="0">
                <a:latin typeface="Trebuchet MS" panose="020B0603020202020204" pitchFamily="34" charset="0"/>
              </a:rPr>
              <a:t> </a:t>
            </a:r>
            <a:r>
              <a:rPr lang="en-US" sz="3200" b="1" dirty="0" err="1">
                <a:latin typeface="Trebuchet MS" panose="020B0603020202020204" pitchFamily="34" charset="0"/>
              </a:rPr>
              <a:t>uitgangspunten</a:t>
            </a:r>
            <a:r>
              <a:rPr lang="en-US" sz="3200" b="1" dirty="0">
                <a:latin typeface="Trebuchet MS" panose="020B0603020202020204" pitchFamily="34" charset="0"/>
              </a:rPr>
              <a:t> </a:t>
            </a:r>
          </a:p>
          <a:p>
            <a:endParaRPr lang="en-US" sz="2400" b="1" dirty="0">
              <a:latin typeface="Trebuchet MS" panose="020B0603020202020204" pitchFamily="34" charset="0"/>
            </a:endParaRPr>
          </a:p>
          <a:p>
            <a:pPr marL="812780" indent="-812780">
              <a:lnSpc>
                <a:spcPct val="80000"/>
              </a:lnSpc>
              <a:spcBef>
                <a:spcPct val="35000"/>
              </a:spcBef>
              <a:buFontTx/>
              <a:buAutoNum type="arabicPeriod"/>
            </a:pPr>
            <a:r>
              <a:rPr lang="nl-BE" sz="2400" dirty="0"/>
              <a:t>Minder vlees, meer plantaardig</a:t>
            </a:r>
          </a:p>
          <a:p>
            <a:pPr marL="812780" indent="-812780">
              <a:lnSpc>
                <a:spcPct val="80000"/>
              </a:lnSpc>
              <a:spcBef>
                <a:spcPct val="35000"/>
              </a:spcBef>
              <a:buFontTx/>
              <a:buAutoNum type="arabicPeriod"/>
            </a:pPr>
            <a:r>
              <a:rPr lang="nl-BE" sz="2400" dirty="0"/>
              <a:t>Lokaal &amp; seizoensgebonden</a:t>
            </a:r>
          </a:p>
          <a:p>
            <a:pPr marL="812780" indent="-812780">
              <a:lnSpc>
                <a:spcPct val="80000"/>
              </a:lnSpc>
              <a:spcBef>
                <a:spcPct val="35000"/>
              </a:spcBef>
              <a:buFontTx/>
              <a:buAutoNum type="arabicPeriod"/>
            </a:pPr>
            <a:r>
              <a:rPr lang="nl-BE" sz="2400" dirty="0"/>
              <a:t>Duurzame vis </a:t>
            </a:r>
          </a:p>
          <a:p>
            <a:pPr marL="812780" indent="-812780">
              <a:lnSpc>
                <a:spcPct val="80000"/>
              </a:lnSpc>
              <a:spcBef>
                <a:spcPct val="35000"/>
              </a:spcBef>
              <a:buFontTx/>
              <a:buAutoNum type="arabicPeriod"/>
            </a:pPr>
            <a:r>
              <a:rPr lang="nl-BE" sz="2400" dirty="0"/>
              <a:t>Eerlijke handel</a:t>
            </a:r>
          </a:p>
          <a:p>
            <a:pPr marL="812780" indent="-812780">
              <a:lnSpc>
                <a:spcPct val="80000"/>
              </a:lnSpc>
              <a:spcBef>
                <a:spcPct val="35000"/>
              </a:spcBef>
              <a:buFontTx/>
              <a:buAutoNum type="arabicPeriod"/>
            </a:pPr>
            <a:r>
              <a:rPr lang="nl-BE" sz="2400" dirty="0"/>
              <a:t>Duurzame productie </a:t>
            </a:r>
          </a:p>
          <a:p>
            <a:pPr marL="812780" indent="-812780">
              <a:lnSpc>
                <a:spcPct val="80000"/>
              </a:lnSpc>
              <a:spcBef>
                <a:spcPct val="35000"/>
              </a:spcBef>
              <a:buFontTx/>
              <a:buAutoNum type="arabicPeriod"/>
            </a:pPr>
            <a:r>
              <a:rPr lang="nl-BE" sz="2400" dirty="0"/>
              <a:t>Minder voedselverspilling </a:t>
            </a:r>
          </a:p>
          <a:p>
            <a:pPr>
              <a:lnSpc>
                <a:spcPct val="80000"/>
              </a:lnSpc>
              <a:spcBef>
                <a:spcPct val="35000"/>
              </a:spcBef>
            </a:pPr>
            <a:r>
              <a:rPr lang="nl-BE" sz="2400" dirty="0"/>
              <a:t>+ (kraantjes)water </a:t>
            </a:r>
          </a:p>
          <a:p>
            <a:pPr>
              <a:lnSpc>
                <a:spcPct val="80000"/>
              </a:lnSpc>
              <a:spcBef>
                <a:spcPct val="35000"/>
              </a:spcBef>
            </a:pPr>
            <a:r>
              <a:rPr lang="nl-BE" sz="2400" dirty="0"/>
              <a:t>+ afvalbeleid </a:t>
            </a:r>
          </a:p>
          <a:p>
            <a:endParaRPr lang="nl-BE" sz="1400" dirty="0"/>
          </a:p>
        </p:txBody>
      </p:sp>
      <p:pic>
        <p:nvPicPr>
          <p:cNvPr id="5" name="Afbeelding 4">
            <a:extLst>
              <a:ext uri="{FF2B5EF4-FFF2-40B4-BE49-F238E27FC236}">
                <a16:creationId xmlns:a16="http://schemas.microsoft.com/office/drawing/2014/main" id="{BEA5C812-51E8-4A35-AEEF-6B82C370023F}"/>
              </a:ext>
            </a:extLst>
          </p:cNvPr>
          <p:cNvPicPr>
            <a:picLocks noChangeAspect="1"/>
          </p:cNvPicPr>
          <p:nvPr/>
        </p:nvPicPr>
        <p:blipFill>
          <a:blip r:embed="rId4"/>
          <a:stretch>
            <a:fillRect/>
          </a:stretch>
        </p:blipFill>
        <p:spPr>
          <a:xfrm rot="748111">
            <a:off x="8221936" y="2952364"/>
            <a:ext cx="3686434" cy="2546711"/>
          </a:xfrm>
          <a:prstGeom prst="rect">
            <a:avLst/>
          </a:prstGeom>
        </p:spPr>
      </p:pic>
    </p:spTree>
    <p:extLst>
      <p:ext uri="{BB962C8B-B14F-4D97-AF65-F5344CB8AC3E}">
        <p14:creationId xmlns:p14="http://schemas.microsoft.com/office/powerpoint/2010/main" val="75824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0F3E5717-44ED-4A2A-9904-A6AD3EF60285}"/>
              </a:ext>
            </a:extLst>
          </p:cNvPr>
          <p:cNvPicPr>
            <a:picLocks noChangeAspect="1"/>
          </p:cNvPicPr>
          <p:nvPr/>
        </p:nvPicPr>
        <p:blipFill>
          <a:blip r:embed="rId3"/>
          <a:stretch>
            <a:fillRect/>
          </a:stretch>
        </p:blipFill>
        <p:spPr>
          <a:xfrm>
            <a:off x="9801225" y="5807198"/>
            <a:ext cx="2012950" cy="1050802"/>
          </a:xfrm>
          <a:prstGeom prst="rect">
            <a:avLst/>
          </a:prstGeom>
        </p:spPr>
      </p:pic>
      <p:pic>
        <p:nvPicPr>
          <p:cNvPr id="5" name="Afbeelding 4">
            <a:extLst>
              <a:ext uri="{FF2B5EF4-FFF2-40B4-BE49-F238E27FC236}">
                <a16:creationId xmlns:a16="http://schemas.microsoft.com/office/drawing/2014/main" id="{BC7F332C-34FE-4B71-A8E6-1939E383B833}"/>
              </a:ext>
            </a:extLst>
          </p:cNvPr>
          <p:cNvPicPr>
            <a:picLocks noChangeAspect="1"/>
          </p:cNvPicPr>
          <p:nvPr/>
        </p:nvPicPr>
        <p:blipFill rotWithShape="1">
          <a:blip r:embed="rId4"/>
          <a:srcRect l="2351" t="4068" r="2622" b="12205"/>
          <a:stretch/>
        </p:blipFill>
        <p:spPr>
          <a:xfrm>
            <a:off x="335710" y="-45559"/>
            <a:ext cx="11433439" cy="6951057"/>
          </a:xfrm>
          <a:prstGeom prst="rect">
            <a:avLst/>
          </a:prstGeom>
        </p:spPr>
      </p:pic>
      <p:sp>
        <p:nvSpPr>
          <p:cNvPr id="7" name="Rechthoek 6">
            <a:extLst>
              <a:ext uri="{FF2B5EF4-FFF2-40B4-BE49-F238E27FC236}">
                <a16:creationId xmlns:a16="http://schemas.microsoft.com/office/drawing/2014/main" id="{BFBD7726-082D-40C0-8718-A7FA455A09CD}"/>
              </a:ext>
            </a:extLst>
          </p:cNvPr>
          <p:cNvSpPr/>
          <p:nvPr/>
        </p:nvSpPr>
        <p:spPr>
          <a:xfrm>
            <a:off x="413658" y="76200"/>
            <a:ext cx="3733799" cy="3287485"/>
          </a:xfrm>
          <a:prstGeom prst="rect">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p>
        </p:txBody>
      </p:sp>
      <p:sp>
        <p:nvSpPr>
          <p:cNvPr id="8" name="Rechthoek 7">
            <a:extLst>
              <a:ext uri="{FF2B5EF4-FFF2-40B4-BE49-F238E27FC236}">
                <a16:creationId xmlns:a16="http://schemas.microsoft.com/office/drawing/2014/main" id="{032051F3-A850-4D16-998A-4F09F0B76686}"/>
              </a:ext>
            </a:extLst>
          </p:cNvPr>
          <p:cNvSpPr/>
          <p:nvPr/>
        </p:nvSpPr>
        <p:spPr>
          <a:xfrm>
            <a:off x="413658" y="3483428"/>
            <a:ext cx="3733799" cy="3287485"/>
          </a:xfrm>
          <a:prstGeom prst="rect">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p>
        </p:txBody>
      </p:sp>
      <p:sp>
        <p:nvSpPr>
          <p:cNvPr id="9" name="Rechthoek 8">
            <a:extLst>
              <a:ext uri="{FF2B5EF4-FFF2-40B4-BE49-F238E27FC236}">
                <a16:creationId xmlns:a16="http://schemas.microsoft.com/office/drawing/2014/main" id="{CB5596DF-4B95-4FED-BEE3-9A39169E850C}"/>
              </a:ext>
            </a:extLst>
          </p:cNvPr>
          <p:cNvSpPr/>
          <p:nvPr/>
        </p:nvSpPr>
        <p:spPr>
          <a:xfrm>
            <a:off x="4251202" y="64104"/>
            <a:ext cx="3733799" cy="3287485"/>
          </a:xfrm>
          <a:prstGeom prst="rect">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p>
        </p:txBody>
      </p:sp>
      <p:sp>
        <p:nvSpPr>
          <p:cNvPr id="10" name="Rechthoek 9">
            <a:extLst>
              <a:ext uri="{FF2B5EF4-FFF2-40B4-BE49-F238E27FC236}">
                <a16:creationId xmlns:a16="http://schemas.microsoft.com/office/drawing/2014/main" id="{BCA5CE40-A81A-4334-8AEA-57249EBA3690}"/>
              </a:ext>
            </a:extLst>
          </p:cNvPr>
          <p:cNvSpPr/>
          <p:nvPr/>
        </p:nvSpPr>
        <p:spPr>
          <a:xfrm>
            <a:off x="8088086" y="76200"/>
            <a:ext cx="3733799" cy="3287485"/>
          </a:xfrm>
          <a:prstGeom prst="rect">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p>
        </p:txBody>
      </p:sp>
      <p:sp>
        <p:nvSpPr>
          <p:cNvPr id="11" name="Rechthoek 10">
            <a:extLst>
              <a:ext uri="{FF2B5EF4-FFF2-40B4-BE49-F238E27FC236}">
                <a16:creationId xmlns:a16="http://schemas.microsoft.com/office/drawing/2014/main" id="{2FEDA96A-D4C8-4BC4-A5F7-962866C19227}"/>
              </a:ext>
            </a:extLst>
          </p:cNvPr>
          <p:cNvSpPr/>
          <p:nvPr/>
        </p:nvSpPr>
        <p:spPr>
          <a:xfrm>
            <a:off x="4230914" y="3483428"/>
            <a:ext cx="3733799" cy="3287485"/>
          </a:xfrm>
          <a:prstGeom prst="rect">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p>
        </p:txBody>
      </p:sp>
      <p:sp>
        <p:nvSpPr>
          <p:cNvPr id="12" name="Rechthoek 11">
            <a:extLst>
              <a:ext uri="{FF2B5EF4-FFF2-40B4-BE49-F238E27FC236}">
                <a16:creationId xmlns:a16="http://schemas.microsoft.com/office/drawing/2014/main" id="{0FCC9B15-B092-40FA-832B-F91FA776AC73}"/>
              </a:ext>
            </a:extLst>
          </p:cNvPr>
          <p:cNvSpPr/>
          <p:nvPr/>
        </p:nvSpPr>
        <p:spPr>
          <a:xfrm>
            <a:off x="8088086" y="3483428"/>
            <a:ext cx="3733799" cy="3287485"/>
          </a:xfrm>
          <a:prstGeom prst="rect">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p>
        </p:txBody>
      </p:sp>
      <p:sp>
        <p:nvSpPr>
          <p:cNvPr id="13" name="Tekstvak 12">
            <a:extLst>
              <a:ext uri="{FF2B5EF4-FFF2-40B4-BE49-F238E27FC236}">
                <a16:creationId xmlns:a16="http://schemas.microsoft.com/office/drawing/2014/main" id="{A4646D24-592E-4FF5-86DB-6FF276F61A65}"/>
              </a:ext>
            </a:extLst>
          </p:cNvPr>
          <p:cNvSpPr txBox="1"/>
          <p:nvPr/>
        </p:nvSpPr>
        <p:spPr>
          <a:xfrm>
            <a:off x="517676" y="1762761"/>
            <a:ext cx="3523008" cy="1600438"/>
          </a:xfrm>
          <a:prstGeom prst="rect">
            <a:avLst/>
          </a:prstGeom>
          <a:solidFill>
            <a:schemeClr val="accent2">
              <a:lumMod val="20000"/>
              <a:lumOff val="80000"/>
            </a:schemeClr>
          </a:solidFill>
        </p:spPr>
        <p:txBody>
          <a:bodyPr rot="0" spcFirstLastPara="0" vertOverflow="overflow" horzOverflow="overflow" vert="horz" wrap="square" lIns="48000" tIns="60960" rIns="121920" bIns="60960" numCol="1" spcCol="0" rtlCol="0" fromWordArt="0" anchor="ctr" anchorCtr="0" forceAA="0" compatLnSpc="1">
            <a:prstTxWarp prst="textNoShape">
              <a:avLst/>
            </a:prstTxWarp>
            <a:spAutoFit/>
          </a:bodyPr>
          <a:lstStyle/>
          <a:p>
            <a:r>
              <a:rPr lang="nl-NL" sz="2400" dirty="0">
                <a:cs typeface="Calibri"/>
              </a:rPr>
              <a:t>In veel veevoeder zit soja. Van waar komt de meeste soja en wat is het probleem? </a:t>
            </a:r>
          </a:p>
        </p:txBody>
      </p:sp>
      <p:sp>
        <p:nvSpPr>
          <p:cNvPr id="14" name="Tekstvak 13">
            <a:extLst>
              <a:ext uri="{FF2B5EF4-FFF2-40B4-BE49-F238E27FC236}">
                <a16:creationId xmlns:a16="http://schemas.microsoft.com/office/drawing/2014/main" id="{B7E4802D-272C-4C43-BE4C-0CB1C322A89F}"/>
              </a:ext>
            </a:extLst>
          </p:cNvPr>
          <p:cNvSpPr txBox="1"/>
          <p:nvPr/>
        </p:nvSpPr>
        <p:spPr>
          <a:xfrm>
            <a:off x="4445604" y="911471"/>
            <a:ext cx="3207347" cy="1231106"/>
          </a:xfrm>
          <a:prstGeom prst="rect">
            <a:avLst/>
          </a:prstGeom>
          <a:solidFill>
            <a:schemeClr val="accent5">
              <a:lumMod val="20000"/>
              <a:lumOff val="80000"/>
            </a:schemeClr>
          </a:solidFill>
        </p:spPr>
        <p:txBody>
          <a:bodyPr rot="0" spcFirstLastPara="0" vertOverflow="overflow" horzOverflow="overflow" vert="horz" wrap="none" lIns="48000" tIns="60960" rIns="121920" bIns="60960" numCol="1" spcCol="0" rtlCol="0" fromWordArt="0" anchor="ctr" anchorCtr="0" forceAA="0" compatLnSpc="1">
            <a:prstTxWarp prst="textNoShape">
              <a:avLst/>
            </a:prstTxWarp>
            <a:spAutoFit/>
          </a:bodyPr>
          <a:lstStyle/>
          <a:p>
            <a:r>
              <a:rPr lang="nl-NL" sz="2400" dirty="0"/>
              <a:t>Welke groenten en fruit </a:t>
            </a:r>
          </a:p>
          <a:p>
            <a:r>
              <a:rPr lang="nl-NL" sz="2400" dirty="0"/>
              <a:t>kunnen we dit seizoen </a:t>
            </a:r>
          </a:p>
          <a:p>
            <a:r>
              <a:rPr lang="nl-NL" sz="2400" dirty="0"/>
              <a:t>in België oogsten?</a:t>
            </a:r>
          </a:p>
        </p:txBody>
      </p:sp>
      <p:sp>
        <p:nvSpPr>
          <p:cNvPr id="15" name="Tekstvak 14">
            <a:extLst>
              <a:ext uri="{FF2B5EF4-FFF2-40B4-BE49-F238E27FC236}">
                <a16:creationId xmlns:a16="http://schemas.microsoft.com/office/drawing/2014/main" id="{2137ABAF-13CF-4EBA-BFA9-2B931CA7E68A}"/>
              </a:ext>
            </a:extLst>
          </p:cNvPr>
          <p:cNvSpPr txBox="1"/>
          <p:nvPr/>
        </p:nvSpPr>
        <p:spPr>
          <a:xfrm>
            <a:off x="511628" y="4341927"/>
            <a:ext cx="3291536" cy="1969770"/>
          </a:xfrm>
          <a:prstGeom prst="rect">
            <a:avLst/>
          </a:prstGeom>
          <a:solidFill>
            <a:schemeClr val="accent3">
              <a:lumMod val="20000"/>
              <a:lumOff val="80000"/>
            </a:schemeClr>
          </a:solidFill>
          <a:ln w="57150">
            <a:solidFill>
              <a:schemeClr val="accent3">
                <a:lumMod val="20000"/>
                <a:lumOff val="80000"/>
              </a:schemeClr>
            </a:solidFill>
          </a:ln>
        </p:spPr>
        <p:txBody>
          <a:bodyPr rot="0" spcFirstLastPara="0" vertOverflow="overflow" horzOverflow="overflow" vert="horz" wrap="square" lIns="48000" tIns="60960" rIns="121920" bIns="60960" numCol="1" spcCol="0" rtlCol="0" fromWordArt="0" anchor="ctr" anchorCtr="0" forceAA="0" compatLnSpc="1">
            <a:prstTxWarp prst="textNoShape">
              <a:avLst/>
            </a:prstTxWarp>
            <a:spAutoFit/>
          </a:bodyPr>
          <a:lstStyle/>
          <a:p>
            <a:r>
              <a:rPr lang="nl-NL" sz="2400" dirty="0">
                <a:cs typeface="Calibri"/>
              </a:rPr>
              <a:t>Hoeveel % van wat je betaald in de supermarkt voor je groenten en fruit gaat naar de boer(in) die ze geteeld heeft?</a:t>
            </a:r>
          </a:p>
        </p:txBody>
      </p:sp>
      <p:sp>
        <p:nvSpPr>
          <p:cNvPr id="16" name="Tekstvak 15">
            <a:extLst>
              <a:ext uri="{FF2B5EF4-FFF2-40B4-BE49-F238E27FC236}">
                <a16:creationId xmlns:a16="http://schemas.microsoft.com/office/drawing/2014/main" id="{9EFA35CD-A177-40D8-8212-40234CB15E3D}"/>
              </a:ext>
            </a:extLst>
          </p:cNvPr>
          <p:cNvSpPr txBox="1"/>
          <p:nvPr/>
        </p:nvSpPr>
        <p:spPr>
          <a:xfrm>
            <a:off x="4442523" y="4451025"/>
            <a:ext cx="3151803" cy="2339102"/>
          </a:xfrm>
          <a:prstGeom prst="rect">
            <a:avLst/>
          </a:prstGeom>
          <a:solidFill>
            <a:schemeClr val="accent2">
              <a:lumMod val="20000"/>
              <a:lumOff val="80000"/>
            </a:schemeClr>
          </a:solidFill>
        </p:spPr>
        <p:txBody>
          <a:bodyPr rot="0" spcFirstLastPara="0" vertOverflow="overflow" horzOverflow="overflow" vert="horz" wrap="square" lIns="48000" tIns="60960" rIns="121920" bIns="60960" numCol="1" spcCol="0" rtlCol="0" fromWordArt="0" anchor="ctr" anchorCtr="0" forceAA="0" compatLnSpc="1">
            <a:prstTxWarp prst="textNoShape">
              <a:avLst/>
            </a:prstTxWarp>
            <a:spAutoFit/>
          </a:bodyPr>
          <a:lstStyle/>
          <a:p>
            <a:r>
              <a:rPr lang="nl-NL" sz="2400" dirty="0">
                <a:cs typeface="Calibri"/>
              </a:rPr>
              <a:t>Gooien jullie soms eten </a:t>
            </a:r>
            <a:endParaRPr lang="nl-NL" sz="2400" dirty="0"/>
          </a:p>
          <a:p>
            <a:r>
              <a:rPr lang="nl-NL" sz="2400" dirty="0">
                <a:cs typeface="Calibri"/>
              </a:rPr>
              <a:t>weg en waarom?</a:t>
            </a:r>
          </a:p>
          <a:p>
            <a:endParaRPr lang="nl-NL" sz="2400" dirty="0">
              <a:cs typeface="Calibri"/>
            </a:endParaRPr>
          </a:p>
          <a:p>
            <a:r>
              <a:rPr lang="nl-NL" sz="2400" dirty="0">
                <a:cs typeface="Calibri"/>
              </a:rPr>
              <a:t>Hoeveel van het voedsel ter wereld gaat volgens jullie verloren?</a:t>
            </a:r>
          </a:p>
        </p:txBody>
      </p:sp>
      <p:sp>
        <p:nvSpPr>
          <p:cNvPr id="17" name="Tekstvak 16">
            <a:extLst>
              <a:ext uri="{FF2B5EF4-FFF2-40B4-BE49-F238E27FC236}">
                <a16:creationId xmlns:a16="http://schemas.microsoft.com/office/drawing/2014/main" id="{198B4A6D-5367-44E6-AA2C-1554F6F1250B}"/>
              </a:ext>
            </a:extLst>
          </p:cNvPr>
          <p:cNvSpPr txBox="1"/>
          <p:nvPr/>
        </p:nvSpPr>
        <p:spPr>
          <a:xfrm>
            <a:off x="8603342" y="6064468"/>
            <a:ext cx="2972423" cy="492443"/>
          </a:xfrm>
          <a:prstGeom prst="rect">
            <a:avLst/>
          </a:prstGeom>
          <a:solidFill>
            <a:schemeClr val="accent5">
              <a:lumMod val="20000"/>
              <a:lumOff val="80000"/>
            </a:schemeClr>
          </a:solidFill>
          <a:ln w="57150">
            <a:solidFill>
              <a:schemeClr val="accent5">
                <a:lumMod val="20000"/>
                <a:lumOff val="80000"/>
              </a:schemeClr>
            </a:solidFill>
          </a:ln>
        </p:spPr>
        <p:txBody>
          <a:bodyPr rot="0" spcFirstLastPara="0" vertOverflow="overflow" horzOverflow="overflow" vert="horz" wrap="square" lIns="48000" tIns="60960" rIns="121920" bIns="60960" numCol="1" spcCol="0" rtlCol="0" fromWordArt="0" anchor="ctr" anchorCtr="0" forceAA="0" compatLnSpc="1">
            <a:prstTxWarp prst="textNoShape">
              <a:avLst/>
            </a:prstTxWarp>
            <a:spAutoFit/>
          </a:bodyPr>
          <a:lstStyle/>
          <a:p>
            <a:r>
              <a:rPr lang="nl-NL" sz="2400" dirty="0"/>
              <a:t>Wat is 'bijvangst'? </a:t>
            </a:r>
          </a:p>
        </p:txBody>
      </p:sp>
      <p:sp>
        <p:nvSpPr>
          <p:cNvPr id="18" name="Tekstvak 17">
            <a:extLst>
              <a:ext uri="{FF2B5EF4-FFF2-40B4-BE49-F238E27FC236}">
                <a16:creationId xmlns:a16="http://schemas.microsoft.com/office/drawing/2014/main" id="{D3F4ED95-0424-4BA2-A0B9-420B6ABCF14A}"/>
              </a:ext>
            </a:extLst>
          </p:cNvPr>
          <p:cNvSpPr txBox="1"/>
          <p:nvPr/>
        </p:nvSpPr>
        <p:spPr>
          <a:xfrm>
            <a:off x="8545889" y="2036325"/>
            <a:ext cx="3084895" cy="1231106"/>
          </a:xfrm>
          <a:prstGeom prst="rect">
            <a:avLst/>
          </a:prstGeom>
          <a:solidFill>
            <a:schemeClr val="accent3">
              <a:lumMod val="20000"/>
              <a:lumOff val="80000"/>
            </a:schemeClr>
          </a:solidFill>
        </p:spPr>
        <p:txBody>
          <a:bodyPr rot="0" spcFirstLastPara="0" vertOverflow="overflow" horzOverflow="overflow" vert="horz" wrap="square" lIns="48000" tIns="60960" rIns="121920" bIns="60960" numCol="1" spcCol="0" rtlCol="0" fromWordArt="0" anchor="ctr" anchorCtr="0" forceAA="0" compatLnSpc="1">
            <a:prstTxWarp prst="textNoShape">
              <a:avLst/>
            </a:prstTxWarp>
            <a:spAutoFit/>
          </a:bodyPr>
          <a:lstStyle/>
          <a:p>
            <a:r>
              <a:rPr lang="nl-NL" sz="2400" dirty="0"/>
              <a:t>Wie heeft er al eens </a:t>
            </a:r>
          </a:p>
          <a:p>
            <a:r>
              <a:rPr lang="nl-NL" sz="2400" dirty="0"/>
              <a:t>zelf groenten of fruit </a:t>
            </a:r>
          </a:p>
          <a:p>
            <a:r>
              <a:rPr lang="nl-NL" sz="2400" dirty="0"/>
              <a:t>geteeld?</a:t>
            </a:r>
            <a:endParaRPr lang="nl-NL" sz="2400" dirty="0">
              <a:cs typeface="Calibri"/>
            </a:endParaRPr>
          </a:p>
        </p:txBody>
      </p:sp>
    </p:spTree>
    <p:extLst>
      <p:ext uri="{BB962C8B-B14F-4D97-AF65-F5344CB8AC3E}">
        <p14:creationId xmlns:p14="http://schemas.microsoft.com/office/powerpoint/2010/main" val="187818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0" nodeType="click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0"/>
                                  </p:stCondLst>
                                  <p:childTnLst>
                                    <p:animEffect transition="out" filter="fade">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40DC758-851E-461A-A45D-B0A900A0AA6D}"/>
              </a:ext>
            </a:extLst>
          </p:cNvPr>
          <p:cNvSpPr>
            <a:spLocks noGrp="1"/>
          </p:cNvSpPr>
          <p:nvPr>
            <p:ph type="title"/>
          </p:nvPr>
        </p:nvSpPr>
        <p:spPr>
          <a:xfrm>
            <a:off x="542925" y="33337"/>
            <a:ext cx="10134600" cy="1956059"/>
          </a:xfrm>
        </p:spPr>
        <p:txBody>
          <a:bodyPr>
            <a:normAutofit/>
          </a:bodyPr>
          <a:lstStyle/>
          <a:p>
            <a:r>
              <a:rPr lang="nl-NL" dirty="0"/>
              <a:t>Brainstorm</a:t>
            </a:r>
            <a:endParaRPr lang="nl-BE" dirty="0"/>
          </a:p>
        </p:txBody>
      </p:sp>
      <p:pic>
        <p:nvPicPr>
          <p:cNvPr id="6" name="Afbeelding 5">
            <a:extLst>
              <a:ext uri="{FF2B5EF4-FFF2-40B4-BE49-F238E27FC236}">
                <a16:creationId xmlns:a16="http://schemas.microsoft.com/office/drawing/2014/main" id="{0F3E5717-44ED-4A2A-9904-A6AD3EF60285}"/>
              </a:ext>
            </a:extLst>
          </p:cNvPr>
          <p:cNvPicPr>
            <a:picLocks noChangeAspect="1"/>
          </p:cNvPicPr>
          <p:nvPr/>
        </p:nvPicPr>
        <p:blipFill>
          <a:blip r:embed="rId2"/>
          <a:stretch>
            <a:fillRect/>
          </a:stretch>
        </p:blipFill>
        <p:spPr>
          <a:xfrm>
            <a:off x="9801225" y="5807198"/>
            <a:ext cx="2012950" cy="1050802"/>
          </a:xfrm>
          <a:prstGeom prst="rect">
            <a:avLst/>
          </a:prstGeom>
        </p:spPr>
      </p:pic>
      <p:sp>
        <p:nvSpPr>
          <p:cNvPr id="5" name="Titel 3">
            <a:extLst>
              <a:ext uri="{FF2B5EF4-FFF2-40B4-BE49-F238E27FC236}">
                <a16:creationId xmlns:a16="http://schemas.microsoft.com/office/drawing/2014/main" id="{1D485572-12FD-4C91-9254-C70F906A7CB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FFFFFF"/>
                </a:solidFill>
                <a:latin typeface="+mj-lt"/>
                <a:ea typeface="+mj-ea"/>
                <a:cs typeface="+mj-cs"/>
              </a:defRPr>
            </a:lvl1pPr>
          </a:lstStyle>
          <a:p>
            <a:r>
              <a:rPr lang="nl-BE" dirty="0"/>
              <a:t> </a:t>
            </a:r>
          </a:p>
        </p:txBody>
      </p:sp>
      <p:pic>
        <p:nvPicPr>
          <p:cNvPr id="7" name="Tijdelijke aanduiding voor inhoud 6" descr="Linker- en rechterhersenhelft met effen opvulling">
            <a:extLst>
              <a:ext uri="{FF2B5EF4-FFF2-40B4-BE49-F238E27FC236}">
                <a16:creationId xmlns:a16="http://schemas.microsoft.com/office/drawing/2014/main" id="{20D2B701-58F9-4723-9DAB-3B3E639C1B5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99550" y="177578"/>
            <a:ext cx="2714625" cy="2714625"/>
          </a:xfrm>
          <a:prstGeom prst="rect">
            <a:avLst/>
          </a:prstGeom>
        </p:spPr>
      </p:pic>
      <p:sp>
        <p:nvSpPr>
          <p:cNvPr id="8" name="Tekstvak 7">
            <a:extLst>
              <a:ext uri="{FF2B5EF4-FFF2-40B4-BE49-F238E27FC236}">
                <a16:creationId xmlns:a16="http://schemas.microsoft.com/office/drawing/2014/main" id="{8C171ACA-F12E-48BC-93DB-B3847CD02790}"/>
              </a:ext>
            </a:extLst>
          </p:cNvPr>
          <p:cNvSpPr txBox="1"/>
          <p:nvPr/>
        </p:nvSpPr>
        <p:spPr>
          <a:xfrm>
            <a:off x="3234716" y="1878235"/>
            <a:ext cx="6673371" cy="6001643"/>
          </a:xfrm>
          <a:prstGeom prst="rect">
            <a:avLst/>
          </a:prstGeom>
          <a:noFill/>
        </p:spPr>
        <p:txBody>
          <a:bodyPr wrap="square" rtlCol="0">
            <a:spAutoFit/>
          </a:bodyPr>
          <a:lstStyle/>
          <a:p>
            <a:r>
              <a:rPr lang="nl-BE" sz="3200" dirty="0"/>
              <a:t>Richtvragen</a:t>
            </a:r>
          </a:p>
          <a:p>
            <a:endParaRPr lang="nl-BE" sz="2800" dirty="0"/>
          </a:p>
          <a:p>
            <a:pPr marL="342900" lvl="0" indent="-342900">
              <a:buFont typeface="Symbol" panose="05050102010706020507" pitchFamily="18" charset="2"/>
              <a:buChar char=""/>
            </a:pPr>
            <a:r>
              <a:rPr lang="nl-BE" sz="2400" dirty="0">
                <a:solidFill>
                  <a:srgbClr val="000000"/>
                </a:solidFill>
                <a:effectLst/>
                <a:latin typeface="Serifa Std 45 Light"/>
                <a:ea typeface="Times New Roman" panose="02020603050405020304" pitchFamily="18" charset="0"/>
                <a:cs typeface="Serifa Std 45 Light"/>
              </a:rPr>
              <a:t>Is het gerecht gezond? Waarom wel/waarom niet? </a:t>
            </a:r>
          </a:p>
          <a:p>
            <a:pPr marL="342900" lvl="0" indent="-342900">
              <a:buFont typeface="Symbol" panose="05050102010706020507" pitchFamily="18" charset="2"/>
              <a:buChar char=""/>
            </a:pPr>
            <a:r>
              <a:rPr lang="nl-BE" sz="2400" dirty="0">
                <a:solidFill>
                  <a:srgbClr val="000000"/>
                </a:solidFill>
                <a:effectLst/>
                <a:latin typeface="Serifa Std 45 Light"/>
                <a:ea typeface="Times New Roman" panose="02020603050405020304" pitchFamily="18" charset="0"/>
                <a:cs typeface="Serifa Std 45 Light"/>
              </a:rPr>
              <a:t>Is het gerecht duurzaam? Waarom wel/waarom niet? </a:t>
            </a:r>
          </a:p>
          <a:p>
            <a:pPr marL="342900" lvl="0" indent="-342900">
              <a:buFont typeface="Symbol" panose="05050102010706020507" pitchFamily="18" charset="2"/>
              <a:buChar char=""/>
            </a:pPr>
            <a:r>
              <a:rPr lang="nl-BE" sz="2400" dirty="0">
                <a:solidFill>
                  <a:srgbClr val="000000"/>
                </a:solidFill>
                <a:effectLst/>
                <a:latin typeface="Serifa Std 45 Light"/>
                <a:ea typeface="Times New Roman" panose="02020603050405020304" pitchFamily="18" charset="0"/>
                <a:cs typeface="Serifa Std 45 Light"/>
              </a:rPr>
              <a:t>Is het gerecht toegankelijk voor iedereen ter wereld? Waarom wel/waarom niet? </a:t>
            </a:r>
          </a:p>
          <a:p>
            <a:pPr marL="342900" lvl="0" indent="-342900">
              <a:buFont typeface="Symbol" panose="05050102010706020507" pitchFamily="18" charset="2"/>
              <a:buChar char=""/>
            </a:pPr>
            <a:r>
              <a:rPr lang="nl-BE" sz="2400" dirty="0">
                <a:solidFill>
                  <a:srgbClr val="000000"/>
                </a:solidFill>
                <a:effectLst/>
                <a:latin typeface="Serifa Std 45 Light"/>
                <a:ea typeface="Times New Roman" panose="02020603050405020304" pitchFamily="18" charset="0"/>
                <a:cs typeface="Serifa Std 45 Light"/>
              </a:rPr>
              <a:t>Hoe zou je het gerecht </a:t>
            </a:r>
            <a:r>
              <a:rPr lang="nl-BE" sz="2400" dirty="0" err="1">
                <a:solidFill>
                  <a:srgbClr val="000000"/>
                </a:solidFill>
                <a:effectLst/>
                <a:latin typeface="Serifa Std 45 Light"/>
                <a:ea typeface="Times New Roman" panose="02020603050405020304" pitchFamily="18" charset="0"/>
                <a:cs typeface="Serifa Std 45 Light"/>
              </a:rPr>
              <a:t>future</a:t>
            </a:r>
            <a:r>
              <a:rPr lang="nl-BE" sz="2400" dirty="0">
                <a:solidFill>
                  <a:srgbClr val="000000"/>
                </a:solidFill>
                <a:effectLst/>
                <a:latin typeface="Serifa Std 45 Light"/>
                <a:ea typeface="Times New Roman" panose="02020603050405020304" pitchFamily="18" charset="0"/>
                <a:cs typeface="Serifa Std 45 Light"/>
              </a:rPr>
              <a:t> </a:t>
            </a:r>
            <a:r>
              <a:rPr lang="nl-BE" sz="2400" dirty="0" err="1">
                <a:solidFill>
                  <a:srgbClr val="000000"/>
                </a:solidFill>
                <a:effectLst/>
                <a:latin typeface="Serifa Std 45 Light"/>
                <a:ea typeface="Times New Roman" panose="02020603050405020304" pitchFamily="18" charset="0"/>
                <a:cs typeface="Serifa Std 45 Light"/>
              </a:rPr>
              <a:t>proof</a:t>
            </a:r>
            <a:r>
              <a:rPr lang="nl-BE" sz="2400" dirty="0">
                <a:solidFill>
                  <a:srgbClr val="000000"/>
                </a:solidFill>
                <a:effectLst/>
                <a:latin typeface="Serifa Std 45 Light"/>
                <a:ea typeface="Times New Roman" panose="02020603050405020304" pitchFamily="18" charset="0"/>
                <a:cs typeface="Serifa Std 45 Light"/>
              </a:rPr>
              <a:t> kunnen maken? </a:t>
            </a:r>
          </a:p>
          <a:p>
            <a:endParaRPr lang="nl-BE" sz="4000" dirty="0"/>
          </a:p>
          <a:p>
            <a:endParaRPr lang="nl-BE" sz="4000" dirty="0"/>
          </a:p>
          <a:p>
            <a:endParaRPr lang="nl-BE" sz="4000" dirty="0"/>
          </a:p>
        </p:txBody>
      </p:sp>
    </p:spTree>
    <p:extLst>
      <p:ext uri="{BB962C8B-B14F-4D97-AF65-F5344CB8AC3E}">
        <p14:creationId xmlns:p14="http://schemas.microsoft.com/office/powerpoint/2010/main" val="1166267249"/>
      </p:ext>
    </p:extLst>
  </p:cSld>
  <p:clrMapOvr>
    <a:masterClrMapping/>
  </p:clrMapOvr>
</p:sld>
</file>

<file path=ppt/theme/theme1.xml><?xml version="1.0" encoding="utf-8"?>
<a:theme xmlns:a="http://schemas.openxmlformats.org/drawingml/2006/main" name="YOUCA ">
  <a:themeElements>
    <a:clrScheme name="YOUCA">
      <a:dk1>
        <a:srgbClr val="19536A"/>
      </a:dk1>
      <a:lt1>
        <a:sysClr val="window" lastClr="FFFFFF"/>
      </a:lt1>
      <a:dk2>
        <a:srgbClr val="00A690"/>
      </a:dk2>
      <a:lt2>
        <a:srgbClr val="FECC00"/>
      </a:lt2>
      <a:accent1>
        <a:srgbClr val="19536A"/>
      </a:accent1>
      <a:accent2>
        <a:srgbClr val="00A690"/>
      </a:accent2>
      <a:accent3>
        <a:srgbClr val="FECC00"/>
      </a:accent3>
      <a:accent4>
        <a:srgbClr val="000000"/>
      </a:accent4>
      <a:accent5>
        <a:srgbClr val="FFFFFF"/>
      </a:accent5>
      <a:accent6>
        <a:srgbClr val="70AD47"/>
      </a:accent6>
      <a:hlink>
        <a:srgbClr val="19536A"/>
      </a:hlink>
      <a:folHlink>
        <a:srgbClr val="00A690"/>
      </a:folHlink>
    </a:clrScheme>
    <a:fontScheme name="Aangepast 1">
      <a:majorFont>
        <a:latin typeface="Ultramagnetic"/>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OUCA " id="{E45E65C2-55CD-4298-A7D6-2C2840E40E9D}" vid="{7D7B2691-5EAE-46DD-A7C0-86C412FDB23E}"/>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YOUCA  (1)</Template>
  <TotalTime>49</TotalTime>
  <Words>1949</Words>
  <Application>Microsoft Office PowerPoint</Application>
  <PresentationFormat>Breedbeeld</PresentationFormat>
  <Paragraphs>91</Paragraphs>
  <Slides>10</Slides>
  <Notes>5</Notes>
  <HiddenSlides>0</HiddenSlides>
  <MMClips>1</MMClips>
  <ScaleCrop>false</ScaleCrop>
  <HeadingPairs>
    <vt:vector size="6" baseType="variant">
      <vt:variant>
        <vt:lpstr>Gebruikte lettertypen</vt:lpstr>
      </vt:variant>
      <vt:variant>
        <vt:i4>10</vt:i4>
      </vt:variant>
      <vt:variant>
        <vt:lpstr>Thema</vt:lpstr>
      </vt:variant>
      <vt:variant>
        <vt:i4>1</vt:i4>
      </vt:variant>
      <vt:variant>
        <vt:lpstr>Diatitels</vt:lpstr>
      </vt:variant>
      <vt:variant>
        <vt:i4>10</vt:i4>
      </vt:variant>
    </vt:vector>
  </HeadingPairs>
  <TitlesOfParts>
    <vt:vector size="21" baseType="lpstr">
      <vt:lpstr>Arial</vt:lpstr>
      <vt:lpstr>Arial,Sans-Serif</vt:lpstr>
      <vt:lpstr>Calibri</vt:lpstr>
      <vt:lpstr>Montserrat</vt:lpstr>
      <vt:lpstr>Serifa Std 45 Light</vt:lpstr>
      <vt:lpstr>Symbol</vt:lpstr>
      <vt:lpstr>Times New Roman</vt:lpstr>
      <vt:lpstr>Trebuchet MS</vt:lpstr>
      <vt:lpstr>Ultramagnetic</vt:lpstr>
      <vt:lpstr>Verdana</vt:lpstr>
      <vt:lpstr>YOUCA </vt:lpstr>
      <vt:lpstr>Les: Gezond en duurzaam de wereld voeden </vt:lpstr>
      <vt:lpstr>Filmpje: food systems for healthier diets</vt:lpstr>
      <vt:lpstr>PowerPoint-presentatie</vt:lpstr>
      <vt:lpstr>Gezonde voeding</vt:lpstr>
      <vt:lpstr>PowerPoint-presentatie</vt:lpstr>
      <vt:lpstr>Wat is gezonde en duurzame voeding?</vt:lpstr>
      <vt:lpstr>Wat is gezonde en duurzame voeding?</vt:lpstr>
      <vt:lpstr>PowerPoint-presentatie</vt:lpstr>
      <vt:lpstr>Brainstorm</vt:lpstr>
      <vt:lpstr>Bedankt!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Hanne Van Cauter</dc:creator>
  <cp:lastModifiedBy>Hanne Van Cauter</cp:lastModifiedBy>
  <cp:revision>18</cp:revision>
  <dcterms:created xsi:type="dcterms:W3CDTF">2022-08-29T07:56:36Z</dcterms:created>
  <dcterms:modified xsi:type="dcterms:W3CDTF">2022-08-29T09:32:29Z</dcterms:modified>
</cp:coreProperties>
</file>