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97" r:id="rId4"/>
    <p:sldId id="298" r:id="rId5"/>
    <p:sldId id="299" r:id="rId6"/>
    <p:sldId id="325" r:id="rId7"/>
    <p:sldId id="326" r:id="rId8"/>
    <p:sldId id="302" r:id="rId9"/>
    <p:sldId id="303" r:id="rId10"/>
    <p:sldId id="304" r:id="rId11"/>
    <p:sldId id="305" r:id="rId12"/>
    <p:sldId id="300" r:id="rId13"/>
    <p:sldId id="306" r:id="rId14"/>
    <p:sldId id="307" r:id="rId15"/>
    <p:sldId id="287" r:id="rId16"/>
    <p:sldId id="288" r:id="rId17"/>
    <p:sldId id="310" r:id="rId18"/>
    <p:sldId id="311" r:id="rId19"/>
    <p:sldId id="323" r:id="rId20"/>
    <p:sldId id="301" r:id="rId21"/>
    <p:sldId id="324" r:id="rId2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BBA6"/>
    <a:srgbClr val="EAE6CB"/>
    <a:srgbClr val="8F6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868"/>
    <p:restoredTop sz="94663"/>
  </p:normalViewPr>
  <p:slideViewPr>
    <p:cSldViewPr snapToGrid="0" snapToObjects="1" showGuides="1">
      <p:cViewPr varScale="1">
        <p:scale>
          <a:sx n="61" d="100"/>
          <a:sy n="61" d="100"/>
        </p:scale>
        <p:origin x="5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AE7E3-2D8A-C04A-843A-76B65EB13216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3189C-AA2A-D24A-A821-1DA279DA8E79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9468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.be/nieuws/oxfam-coronacrisis-doet-ongelijkheid-sterk-toenemen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ndaard.be/cnt/dmf20210302_97970159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funx.nl/news/funx/f7cb3729-2c55-4b1b-99c9-a1e63ded9f14/zo-is-het-om-te-leven-als-jonge-vrouw-in-brazilie-italie-of-hongkong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unx.nl/news/funx/f7cb3729-2c55-4b1b-99c9-a1e63ded9f14/zo-is-het-om-te-leven-als-jonge-vrouw-in-brazilie-italie-of-hongkong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BE" dirty="0"/>
              <a:t>Michiel: </a:t>
            </a:r>
            <a:r>
              <a:rPr lang="en-GB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</a:t>
            </a:r>
            <a:r>
              <a:rPr lang="en-GB" sz="1200" u="sng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www.kinderrechtencoalitie.be</a:t>
            </a:r>
            <a:r>
              <a:rPr lang="en-GB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GB" sz="1200" u="sng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wp</a:t>
            </a:r>
            <a:r>
              <a:rPr lang="en-GB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-content/uploads/2020/11/Eindpublicatie-2020-Zie-Mij-Onzichtbare-Kinderen-en-Hun-Rechten-Kinderrechtencoalitie-Vlaanderen.pdf</a:t>
            </a:r>
            <a:endParaRPr lang="en-GB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3" name="Google Shape;313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2801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dirty="0"/>
              <a:t>carol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3" name="Google Shape;313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7867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dirty="0"/>
              <a:t>Carol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</a:t>
            </a:r>
            <a:r>
              <a:rPr lang="en-GB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www.standaard.be</a:t>
            </a: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GB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cnt</a:t>
            </a: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/dmf20200514_04959454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BE" dirty="0"/>
            </a:br>
            <a:r>
              <a:rPr lang="en-BE" dirty="0"/>
              <a:t>Tijd voor wat vragen/gesprek.</a:t>
            </a:r>
            <a:br>
              <a:rPr lang="en-BE" dirty="0"/>
            </a:br>
            <a:r>
              <a:rPr lang="en-BE" dirty="0"/>
              <a:t>Hoe ervaren jullie dat? Kennen jullie mensen die dit niet durven te doen? Hoe zou dit komen? </a:t>
            </a:r>
            <a:endParaRPr dirty="0"/>
          </a:p>
        </p:txBody>
      </p:sp>
      <p:sp>
        <p:nvSpPr>
          <p:cNvPr id="418" name="Google Shape;418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15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8" name="Google Shape;428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/>
              <a:t>Carol</a:t>
            </a:r>
            <a:endParaRPr/>
          </a:p>
        </p:txBody>
      </p:sp>
      <p:sp>
        <p:nvSpPr>
          <p:cNvPr id="429" name="Google Shape;429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16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8" name="Google Shape;428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dirty="0"/>
              <a:t>Carol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dirty="0"/>
              <a:t>Carol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https://www.mo.be/nieuws/oxfam-coronacrisis-doet-ongelijkheid-sterk-toenemen</a:t>
            </a:r>
            <a:endParaRPr lang="en-GB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</a:t>
            </a:r>
            <a:r>
              <a:rPr lang="en-GB" sz="1200" u="sng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oxfamilibrary.openrepository.com</a:t>
            </a:r>
            <a:r>
              <a:rPr lang="en-GB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/bitstream/handle/10546/621149/bp-the-inequality-virus-summ-250121-en.pdf</a:t>
            </a:r>
            <a:endParaRPr lang="en-GB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29" name="Google Shape;429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6746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4" name="Google Shape;814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C</a:t>
            </a:r>
            <a:r>
              <a:rPr lang="en-BE" dirty="0"/>
              <a:t>arol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www.standaard.be</a:t>
            </a:r>
            <a:r>
              <a:rPr lang="en-GB" dirty="0"/>
              <a:t>/</a:t>
            </a:r>
            <a:r>
              <a:rPr lang="en-GB" dirty="0" err="1"/>
              <a:t>cnt</a:t>
            </a:r>
            <a:r>
              <a:rPr lang="en-GB" dirty="0"/>
              <a:t>/dmf20210321_94695105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15" name="Google Shape;815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BE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14562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gca1409cc5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2" name="Google Shape;852;gca1409cc5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BE"/>
              <a:t>carol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3" name="Google Shape;853;gca1409cc5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BE"/>
              <a:t>20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8" name="Google Shape;868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BE"/>
              <a:t>carol</a:t>
            </a:r>
            <a:br>
              <a:rPr lang="en-BE"/>
            </a:br>
            <a:r>
              <a:rPr lang="en-BE"/>
              <a:t>9.30 - 12.44</a:t>
            </a:r>
            <a:br>
              <a:rPr lang="en-BE"/>
            </a:br>
            <a:r>
              <a:rPr lang="en-BE" sz="1350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Naima Charkaoui werkt al enkele jaren intensief rond mensenrechten, kinderrechten, diversiteit en racisme. In februari van dit jaar bracht ze het boek uit </a:t>
            </a:r>
            <a:r>
              <a:rPr lang="en-BE" sz="1350" i="1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Racisme: Over wonden en veerkracht</a:t>
            </a:r>
            <a:r>
              <a:rPr lang="en-BE" sz="1350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Kif Kif ging met haar in gesprek over de dagelijkse realiteit van racisme.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BE"/>
              <a:t>https://kifkif.be/cnt/artikel/de-microkwetsingen-van-dagelijks-racisme-7449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9" name="Google Shape;869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BE"/>
              <a:t>21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/>
              <a:t>Michiel</a:t>
            </a:r>
            <a:endParaRPr/>
          </a:p>
        </p:txBody>
      </p:sp>
      <p:sp>
        <p:nvSpPr>
          <p:cNvPr id="313" name="Google Shape;313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36156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/>
              <a:t>Michiel</a:t>
            </a:r>
            <a:endParaRPr/>
          </a:p>
        </p:txBody>
      </p:sp>
      <p:sp>
        <p:nvSpPr>
          <p:cNvPr id="313" name="Google Shape;313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216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dirty="0"/>
              <a:t>Laura ::::  </a:t>
            </a:r>
            <a:r>
              <a:rPr lang="en-GB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https://www.standaard.be/cnt/dmf20210302_97970159</a:t>
            </a: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br>
              <a:rPr lang="en-GB" dirty="0"/>
            </a:br>
            <a:r>
              <a:rPr lang="en-GB" dirty="0"/>
              <a:t>Ter info </a:t>
            </a:r>
            <a:r>
              <a:rPr lang="en-GB" dirty="0" err="1"/>
              <a:t>Brazilië</a:t>
            </a:r>
            <a:r>
              <a:rPr lang="en-GB" dirty="0"/>
              <a:t> 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"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Ja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er is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een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enorme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loonkloof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Het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salaris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van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mannen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is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vaak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30%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hoger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dan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dat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van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vrouwen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Slechts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13% van de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Braziliaanse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bedrijven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heeft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een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vrouw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als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CEO,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terwijl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we 51,3% van de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bevolking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zijn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." (</a:t>
            </a:r>
            <a:r>
              <a:rPr lang="en-GB" sz="1200" i="1" u="sng" dirty="0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4"/>
              </a:rPr>
              <a:t>https://www.funx.nl/news/funx/f7cb3729-2c55-4b1b-99c9-a1e63ded9f14/zo-is-het-om-te-leven-als-jonge-vrouw-in-brazilie-italie-of-hongkong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) </a:t>
            </a: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3" name="Google Shape;313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3418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dirty="0"/>
              <a:t>Laura</a:t>
            </a:r>
            <a:br>
              <a:rPr lang="en-GB" dirty="0"/>
            </a:br>
            <a:r>
              <a:rPr lang="en-GB" dirty="0"/>
              <a:t>Ter info </a:t>
            </a:r>
            <a:r>
              <a:rPr lang="en-GB" dirty="0" err="1"/>
              <a:t>Brazilië</a:t>
            </a:r>
            <a:r>
              <a:rPr lang="en-GB" dirty="0"/>
              <a:t> 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"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Ja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er is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een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enorme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loonkloof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Het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salaris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van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mannen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is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vaak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30%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hoger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dan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dat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van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vrouwen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Slechts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13% van de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Braziliaanse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bedrijven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heeft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een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vrouw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als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CEO,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terwijl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we 51,3% van de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bevolking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i="1" dirty="0" err="1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zijn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." (</a:t>
            </a:r>
            <a:r>
              <a:rPr lang="en-GB" sz="1200" i="1" u="sng" dirty="0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https://www.funx.nl/news/funx/f7cb3729-2c55-4b1b-99c9-a1e63ded9f14/zo-is-het-om-te-leven-als-jonge-vrouw-in-brazilie-italie-of-hongkong</a:t>
            </a:r>
            <a:r>
              <a:rPr lang="en-GB" sz="1200" i="1" dirty="0">
                <a:solidFill>
                  <a:srgbClr val="10101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) </a:t>
            </a: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3" name="Google Shape;313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5905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dirty="0"/>
              <a:t>Laura</a:t>
            </a:r>
            <a:endParaRPr dirty="0"/>
          </a:p>
        </p:txBody>
      </p:sp>
      <p:sp>
        <p:nvSpPr>
          <p:cNvPr id="313" name="Google Shape;313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8934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dirty="0"/>
              <a:t>Laura</a:t>
            </a:r>
            <a:endParaRPr dirty="0"/>
          </a:p>
        </p:txBody>
      </p:sp>
      <p:sp>
        <p:nvSpPr>
          <p:cNvPr id="313" name="Google Shape;313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1539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5" name="Google Shape;395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/>
              <a:t>Laura</a:t>
            </a:r>
            <a:br>
              <a:rPr lang="en-BE"/>
            </a:br>
            <a:r>
              <a:rPr lang="en-BE"/>
              <a:t>Vraag linksboven: herkennen jullie dit? Hebben jullie dit al meegemaakt? </a:t>
            </a:r>
            <a:br>
              <a:rPr lang="en-BE"/>
            </a:br>
            <a:r>
              <a:rPr lang="en-BE"/>
              <a:t>Nuancering verhaal. </a:t>
            </a:r>
            <a:endParaRPr/>
          </a:p>
        </p:txBody>
      </p:sp>
      <p:sp>
        <p:nvSpPr>
          <p:cNvPr id="396" name="Google Shape;396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44132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dirty="0"/>
              <a:t>carol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3" name="Google Shape;313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BE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0156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B70D1-D20A-6D46-885A-1E5DE3CDEF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BB483C-F6EF-9C47-945F-8976E4466D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C8D7E-8F85-3D4E-A470-379512EDD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CEDF1-F9F1-3248-BAC5-3FFE524CE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4423A-3CC2-3C4D-ABDC-FC9AB18AD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31879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B2954-120A-A04B-A925-292BD69BF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88EFDB-273E-614B-A794-017DE0781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176CD-1DC1-4849-B746-4AD6D9EDB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F9D75-B506-5B42-BEB3-9FC50E106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38C99-3AB5-784D-B73D-64673F0D5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62601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80EBB8-ED20-944B-92B2-79FE0E0559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314244-6410-A742-B36B-8CCB0B007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22906-7236-254B-B762-A7A962392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33367-14F8-824F-A26D-59B649C69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8377B-F747-4547-8870-F0A57748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65705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FFE7D-093D-ED41-B87B-FC9E92B79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1AE48-0E87-B34B-ADD1-3717FB0CD6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1B927-432F-5345-8646-FAC56B2C1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BB79D-2F2F-5241-975D-983E33009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E956C-0D1B-614F-B1F8-AE95C52FA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06810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E79E2-A8BE-974B-9795-B87B068D5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9FA3B9-7320-A546-9FBC-AD8F3524C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28BF4-AF6C-8C4F-860C-41329D035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EDD74-41E4-354D-B1D5-B3C679EF6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9602B-9620-284A-AADE-1AF186460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8001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50290-A58D-EC4C-993F-418357686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F3330-ED44-A147-B30A-B46BB5684C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E302C7-A42E-FB46-9F8C-FFC44F85CD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519509-CD80-B449-B87A-5ED9CC520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3A5A15-4239-9646-8AF1-520699B31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81AE1B-C3C5-A74B-B4B8-E1C6A7081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47262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B1FF0-1CA6-CE4E-BA1F-70AD66949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35ECD8-A6A8-1548-A7E1-F73DB5C75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C4B781-5992-D44B-BE43-B6095FFD81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813895-2ACA-AD43-9254-E56A978BCB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7CB226-DC57-3545-A743-E8BAAF71B1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CAEFA9-11D6-5F43-87AD-30DB09A0C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27972E-DF11-964E-92D0-DD97F5A02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8A203D-8323-9141-AB48-2A38D3143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72287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004AA-83DF-384A-8FD3-45B5038F7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250BB1-A9F5-0941-A05B-FD6AD8698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71D453-C3E4-1645-B175-6A22C152F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C6D189-4797-CC44-A674-086F56A25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27833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C40E4E-57A8-104A-A350-AF5C0E62E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5D9963-1CC0-4D40-8C84-DFD1C340E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FBA8A3-F5B3-884E-8D5D-F3D4E9734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5191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3C09E-7577-B246-9934-804F9226F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42670-B6E6-A745-BA63-C0C02E7EE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9B7B86-DE95-2D4B-8463-3E1A0AE790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276E82-E9B0-2742-8F58-83D823DB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63FEFB-61C1-9F46-9C83-DDA4A8E15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28FB5-5B14-5049-A375-17E8A0FA6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13039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B3786-F448-8345-ACBB-D32EFAAEA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DC8C83-DB20-1E4C-B3BF-335279A602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632211-FDEC-E24E-AA05-CA3D692E81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6CC20-BEDA-184A-A2DC-0A5DF88A6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E2379E-E4A5-064D-97A6-743DFA01C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CC533E-A3D2-304C-9D56-BCB6E81F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23864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2ACEFF-6C1F-5C4D-BCE3-50695A1BD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E215AA-2364-254B-9864-31BE52F51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F5157-D461-E54E-B907-A09240B99F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0DE4E-67E2-E740-8640-80BDE6733134}" type="datetimeFigureOut">
              <a:rPr lang="en-BE" smtClean="0"/>
              <a:t>07/05/2021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D2DEC-335D-E849-9A15-E491ED9F8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59BE8-0A75-AD41-A94D-9E51A29B7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CB324-0950-4940-84BD-BA45B992DB46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8219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9">
            <a:extLst>
              <a:ext uri="{FF2B5EF4-FFF2-40B4-BE49-F238E27FC236}">
                <a16:creationId xmlns:a16="http://schemas.microsoft.com/office/drawing/2014/main" id="{DAE0824B-9F56-F842-895A-49D270DA710A}"/>
              </a:ext>
            </a:extLst>
          </p:cNvPr>
          <p:cNvSpPr/>
          <p:nvPr/>
        </p:nvSpPr>
        <p:spPr>
          <a:xfrm rot="8011207" flipH="1">
            <a:off x="8468009" y="569623"/>
            <a:ext cx="3678317" cy="1845497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761375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100486" y="6041717"/>
                  <a:pt x="3564870" y="5731166"/>
                </a:cubicBezTo>
                <a:cubicBezTo>
                  <a:pt x="2774631" y="5420615"/>
                  <a:pt x="2324613" y="3333023"/>
                  <a:pt x="1482616" y="3333023"/>
                </a:cubicBezTo>
                <a:cubicBezTo>
                  <a:pt x="1136781" y="3333023"/>
                  <a:pt x="-223162" y="4208609"/>
                  <a:pt x="31573" y="2655076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6CBBA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8" name="Rounded Rectangle 9">
            <a:extLst>
              <a:ext uri="{FF2B5EF4-FFF2-40B4-BE49-F238E27FC236}">
                <a16:creationId xmlns:a16="http://schemas.microsoft.com/office/drawing/2014/main" id="{EBE684FE-7B54-274A-95CA-B1AAD4E0640C}"/>
              </a:ext>
            </a:extLst>
          </p:cNvPr>
          <p:cNvSpPr/>
          <p:nvPr/>
        </p:nvSpPr>
        <p:spPr>
          <a:xfrm rot="5400000">
            <a:off x="10026440" y="244733"/>
            <a:ext cx="2413978" cy="2018627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7285" h="4908848">
                <a:moveTo>
                  <a:pt x="6565" y="626749"/>
                </a:moveTo>
                <a:cubicBezTo>
                  <a:pt x="6565" y="280914"/>
                  <a:pt x="-58137" y="-85704"/>
                  <a:pt x="218686" y="17813"/>
                </a:cubicBezTo>
                <a:lnTo>
                  <a:pt x="3158746" y="560"/>
                </a:lnTo>
                <a:cubicBezTo>
                  <a:pt x="3504581" y="560"/>
                  <a:pt x="3845586" y="280914"/>
                  <a:pt x="3845586" y="626749"/>
                </a:cubicBezTo>
                <a:lnTo>
                  <a:pt x="4127285" y="3510993"/>
                </a:lnTo>
                <a:cubicBezTo>
                  <a:pt x="4127285" y="3856828"/>
                  <a:pt x="2935238" y="5172350"/>
                  <a:pt x="2399622" y="4861799"/>
                </a:cubicBezTo>
                <a:cubicBezTo>
                  <a:pt x="1609383" y="4551248"/>
                  <a:pt x="1474751" y="3757619"/>
                  <a:pt x="632754" y="3757619"/>
                </a:cubicBezTo>
                <a:cubicBezTo>
                  <a:pt x="286919" y="3757619"/>
                  <a:pt x="6565" y="3477265"/>
                  <a:pt x="6565" y="3131430"/>
                </a:cubicBezTo>
                <a:lnTo>
                  <a:pt x="6565" y="626749"/>
                </a:lnTo>
                <a:close/>
              </a:path>
            </a:pathLst>
          </a:custGeom>
          <a:solidFill>
            <a:srgbClr val="0C906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9" name="Rounded Rectangle 9">
            <a:extLst>
              <a:ext uri="{FF2B5EF4-FFF2-40B4-BE49-F238E27FC236}">
                <a16:creationId xmlns:a16="http://schemas.microsoft.com/office/drawing/2014/main" id="{D01A6740-4DA7-9743-B0B7-0815B14F04B7}"/>
              </a:ext>
            </a:extLst>
          </p:cNvPr>
          <p:cNvSpPr/>
          <p:nvPr/>
        </p:nvSpPr>
        <p:spPr>
          <a:xfrm rot="79182">
            <a:off x="9141033" y="-55567"/>
            <a:ext cx="3084588" cy="1522417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3488445 h 5761375"/>
              <a:gd name="connsiteX8" fmla="*/ 892818 w 6869460"/>
              <a:gd name="connsiteY8" fmla="*/ 909519 h 5761375"/>
              <a:gd name="connsiteX0" fmla="*/ 892818 w 6869460"/>
              <a:gd name="connsiteY0" fmla="*/ 909519 h 5972593"/>
              <a:gd name="connsiteX1" fmla="*/ 1675059 w 6869460"/>
              <a:gd name="connsiteY1" fmla="*/ 41792 h 5972593"/>
              <a:gd name="connsiteX2" fmla="*/ 4590858 w 6869460"/>
              <a:gd name="connsiteY2" fmla="*/ 59044 h 5972593"/>
              <a:gd name="connsiteX3" fmla="*/ 6854626 w 6869460"/>
              <a:gd name="connsiteY3" fmla="*/ 202153 h 5972593"/>
              <a:gd name="connsiteX4" fmla="*/ 6869460 w 6869460"/>
              <a:gd name="connsiteY4" fmla="*/ 3517718 h 5972593"/>
              <a:gd name="connsiteX5" fmla="*/ 4025818 w 6869460"/>
              <a:gd name="connsiteY5" fmla="*/ 5944851 h 5972593"/>
              <a:gd name="connsiteX6" fmla="*/ 1482616 w 6869460"/>
              <a:gd name="connsiteY6" fmla="*/ 3333023 h 5972593"/>
              <a:gd name="connsiteX7" fmla="*/ 31573 w 6869460"/>
              <a:gd name="connsiteY7" fmla="*/ 3488445 h 5972593"/>
              <a:gd name="connsiteX8" fmla="*/ 892818 w 6869460"/>
              <a:gd name="connsiteY8" fmla="*/ 909519 h 597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972593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561434" y="6255402"/>
                  <a:pt x="4025818" y="5944851"/>
                </a:cubicBezTo>
                <a:cubicBezTo>
                  <a:pt x="3235579" y="5634300"/>
                  <a:pt x="2324613" y="3333023"/>
                  <a:pt x="1482616" y="3333023"/>
                </a:cubicBezTo>
                <a:cubicBezTo>
                  <a:pt x="1136781" y="3333023"/>
                  <a:pt x="-223162" y="5041978"/>
                  <a:pt x="31573" y="3488445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DF615CD-6D47-CC4A-9021-7906872B8CBD}"/>
              </a:ext>
            </a:extLst>
          </p:cNvPr>
          <p:cNvSpPr txBox="1">
            <a:spLocks/>
          </p:cNvSpPr>
          <p:nvPr/>
        </p:nvSpPr>
        <p:spPr>
          <a:xfrm>
            <a:off x="1372627" y="2242725"/>
            <a:ext cx="9144000" cy="16008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BE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Stellingen</a:t>
            </a:r>
          </a:p>
        </p:txBody>
      </p:sp>
      <p:pic>
        <p:nvPicPr>
          <p:cNvPr id="17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D0E1DE1E-4BA7-EA4E-9601-040BACD4FA0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34;p3">
            <a:extLst>
              <a:ext uri="{FF2B5EF4-FFF2-40B4-BE49-F238E27FC236}">
                <a16:creationId xmlns:a16="http://schemas.microsoft.com/office/drawing/2014/main" id="{51DBE862-4621-BD49-8227-E606052DDB9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ounded Rectangle 9">
            <a:extLst>
              <a:ext uri="{FF2B5EF4-FFF2-40B4-BE49-F238E27FC236}">
                <a16:creationId xmlns:a16="http://schemas.microsoft.com/office/drawing/2014/main" id="{F02091F6-ACC9-4D45-9995-2E0EDEFD0FFD}"/>
              </a:ext>
            </a:extLst>
          </p:cNvPr>
          <p:cNvSpPr/>
          <p:nvPr/>
        </p:nvSpPr>
        <p:spPr>
          <a:xfrm flipV="1">
            <a:off x="9123910" y="5105110"/>
            <a:ext cx="3060112" cy="1804466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761375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100486" y="6041717"/>
                  <a:pt x="3564870" y="5731166"/>
                </a:cubicBezTo>
                <a:cubicBezTo>
                  <a:pt x="2774631" y="5420615"/>
                  <a:pt x="2324613" y="3333023"/>
                  <a:pt x="1482616" y="3333023"/>
                </a:cubicBezTo>
                <a:cubicBezTo>
                  <a:pt x="1136781" y="3333023"/>
                  <a:pt x="-223162" y="4208609"/>
                  <a:pt x="31573" y="2655076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6CBBA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0" name="Rounded Rectangle 9">
            <a:extLst>
              <a:ext uri="{FF2B5EF4-FFF2-40B4-BE49-F238E27FC236}">
                <a16:creationId xmlns:a16="http://schemas.microsoft.com/office/drawing/2014/main" id="{6F5ACE05-4128-3347-9D33-C9A402368824}"/>
              </a:ext>
            </a:extLst>
          </p:cNvPr>
          <p:cNvSpPr/>
          <p:nvPr/>
        </p:nvSpPr>
        <p:spPr>
          <a:xfrm flipH="1" flipV="1">
            <a:off x="10395283" y="4843991"/>
            <a:ext cx="1796715" cy="2107452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7285" h="4908848">
                <a:moveTo>
                  <a:pt x="6565" y="626749"/>
                </a:moveTo>
                <a:cubicBezTo>
                  <a:pt x="6565" y="280914"/>
                  <a:pt x="-58137" y="-85704"/>
                  <a:pt x="218686" y="17813"/>
                </a:cubicBezTo>
                <a:lnTo>
                  <a:pt x="3158746" y="560"/>
                </a:lnTo>
                <a:cubicBezTo>
                  <a:pt x="3504581" y="560"/>
                  <a:pt x="3845586" y="280914"/>
                  <a:pt x="3845586" y="626749"/>
                </a:cubicBezTo>
                <a:lnTo>
                  <a:pt x="4127285" y="3510993"/>
                </a:lnTo>
                <a:cubicBezTo>
                  <a:pt x="4127285" y="3856828"/>
                  <a:pt x="2935238" y="5172350"/>
                  <a:pt x="2399622" y="4861799"/>
                </a:cubicBezTo>
                <a:cubicBezTo>
                  <a:pt x="1609383" y="4551248"/>
                  <a:pt x="1474751" y="3757619"/>
                  <a:pt x="632754" y="3757619"/>
                </a:cubicBezTo>
                <a:cubicBezTo>
                  <a:pt x="286919" y="3757619"/>
                  <a:pt x="6565" y="3477265"/>
                  <a:pt x="6565" y="3131430"/>
                </a:cubicBezTo>
                <a:lnTo>
                  <a:pt x="6565" y="626749"/>
                </a:lnTo>
                <a:close/>
              </a:path>
            </a:pathLst>
          </a:custGeom>
          <a:solidFill>
            <a:srgbClr val="8AB13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1" name="Rounded Rectangle 9">
            <a:extLst>
              <a:ext uri="{FF2B5EF4-FFF2-40B4-BE49-F238E27FC236}">
                <a16:creationId xmlns:a16="http://schemas.microsoft.com/office/drawing/2014/main" id="{4622C7CB-FCC2-0147-8F24-E4FB2F03B8A5}"/>
              </a:ext>
            </a:extLst>
          </p:cNvPr>
          <p:cNvSpPr/>
          <p:nvPr/>
        </p:nvSpPr>
        <p:spPr>
          <a:xfrm flipV="1">
            <a:off x="9533207" y="5596331"/>
            <a:ext cx="2709536" cy="1337308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3488445 h 5761375"/>
              <a:gd name="connsiteX8" fmla="*/ 892818 w 6869460"/>
              <a:gd name="connsiteY8" fmla="*/ 909519 h 5761375"/>
              <a:gd name="connsiteX0" fmla="*/ 892818 w 6869460"/>
              <a:gd name="connsiteY0" fmla="*/ 909519 h 5972593"/>
              <a:gd name="connsiteX1" fmla="*/ 1675059 w 6869460"/>
              <a:gd name="connsiteY1" fmla="*/ 41792 h 5972593"/>
              <a:gd name="connsiteX2" fmla="*/ 4590858 w 6869460"/>
              <a:gd name="connsiteY2" fmla="*/ 59044 h 5972593"/>
              <a:gd name="connsiteX3" fmla="*/ 6854626 w 6869460"/>
              <a:gd name="connsiteY3" fmla="*/ 202153 h 5972593"/>
              <a:gd name="connsiteX4" fmla="*/ 6869460 w 6869460"/>
              <a:gd name="connsiteY4" fmla="*/ 3517718 h 5972593"/>
              <a:gd name="connsiteX5" fmla="*/ 4025818 w 6869460"/>
              <a:gd name="connsiteY5" fmla="*/ 5944851 h 5972593"/>
              <a:gd name="connsiteX6" fmla="*/ 1482616 w 6869460"/>
              <a:gd name="connsiteY6" fmla="*/ 3333023 h 5972593"/>
              <a:gd name="connsiteX7" fmla="*/ 31573 w 6869460"/>
              <a:gd name="connsiteY7" fmla="*/ 3488445 h 5972593"/>
              <a:gd name="connsiteX8" fmla="*/ 892818 w 6869460"/>
              <a:gd name="connsiteY8" fmla="*/ 909519 h 597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972593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561434" y="6255402"/>
                  <a:pt x="4025818" y="5944851"/>
                </a:cubicBezTo>
                <a:cubicBezTo>
                  <a:pt x="3235579" y="5634300"/>
                  <a:pt x="2324613" y="3333023"/>
                  <a:pt x="1482616" y="3333023"/>
                </a:cubicBezTo>
                <a:cubicBezTo>
                  <a:pt x="1136781" y="3333023"/>
                  <a:pt x="-223162" y="5041978"/>
                  <a:pt x="31573" y="3488445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00A69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2" name="Rounded Rectangle 9">
            <a:extLst>
              <a:ext uri="{FF2B5EF4-FFF2-40B4-BE49-F238E27FC236}">
                <a16:creationId xmlns:a16="http://schemas.microsoft.com/office/drawing/2014/main" id="{85FC2C87-BD39-394E-94B5-895D935B4C30}"/>
              </a:ext>
            </a:extLst>
          </p:cNvPr>
          <p:cNvSpPr/>
          <p:nvPr/>
        </p:nvSpPr>
        <p:spPr>
          <a:xfrm rot="18732025" flipH="1">
            <a:off x="291548" y="5058716"/>
            <a:ext cx="2563926" cy="1511879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761375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100486" y="6041717"/>
                  <a:pt x="3564870" y="5731166"/>
                </a:cubicBezTo>
                <a:cubicBezTo>
                  <a:pt x="2774631" y="5420615"/>
                  <a:pt x="2324613" y="3333023"/>
                  <a:pt x="1482616" y="3333023"/>
                </a:cubicBezTo>
                <a:cubicBezTo>
                  <a:pt x="1136781" y="3333023"/>
                  <a:pt x="-223162" y="4208609"/>
                  <a:pt x="31573" y="2655076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0C906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4" name="Rounded Rectangle 9">
            <a:extLst>
              <a:ext uri="{FF2B5EF4-FFF2-40B4-BE49-F238E27FC236}">
                <a16:creationId xmlns:a16="http://schemas.microsoft.com/office/drawing/2014/main" id="{76DE3158-D7B6-9648-B445-373A6B510973}"/>
              </a:ext>
            </a:extLst>
          </p:cNvPr>
          <p:cNvSpPr/>
          <p:nvPr/>
        </p:nvSpPr>
        <p:spPr>
          <a:xfrm rot="8064014">
            <a:off x="-59540" y="5083677"/>
            <a:ext cx="1748286" cy="1461959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7285" h="4908848">
                <a:moveTo>
                  <a:pt x="6565" y="626749"/>
                </a:moveTo>
                <a:cubicBezTo>
                  <a:pt x="6565" y="280914"/>
                  <a:pt x="-58137" y="-85704"/>
                  <a:pt x="218686" y="17813"/>
                </a:cubicBezTo>
                <a:lnTo>
                  <a:pt x="3158746" y="560"/>
                </a:lnTo>
                <a:cubicBezTo>
                  <a:pt x="3504581" y="560"/>
                  <a:pt x="3845586" y="280914"/>
                  <a:pt x="3845586" y="626749"/>
                </a:cubicBezTo>
                <a:lnTo>
                  <a:pt x="4127285" y="3510993"/>
                </a:lnTo>
                <a:cubicBezTo>
                  <a:pt x="4127285" y="3856828"/>
                  <a:pt x="2935238" y="5172350"/>
                  <a:pt x="2399622" y="4861799"/>
                </a:cubicBezTo>
                <a:cubicBezTo>
                  <a:pt x="1609383" y="4551248"/>
                  <a:pt x="1474751" y="3757619"/>
                  <a:pt x="632754" y="3757619"/>
                </a:cubicBezTo>
                <a:cubicBezTo>
                  <a:pt x="286919" y="3757619"/>
                  <a:pt x="6565" y="3477265"/>
                  <a:pt x="6565" y="3131430"/>
                </a:cubicBezTo>
                <a:lnTo>
                  <a:pt x="6565" y="626749"/>
                </a:lnTo>
                <a:close/>
              </a:path>
            </a:pathLst>
          </a:custGeom>
          <a:solidFill>
            <a:srgbClr val="8AB13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3" name="Rounded Rectangle 9">
            <a:extLst>
              <a:ext uri="{FF2B5EF4-FFF2-40B4-BE49-F238E27FC236}">
                <a16:creationId xmlns:a16="http://schemas.microsoft.com/office/drawing/2014/main" id="{7EB73746-A55F-F34F-A4B6-2A264AA9A138}"/>
              </a:ext>
            </a:extLst>
          </p:cNvPr>
          <p:cNvSpPr/>
          <p:nvPr/>
        </p:nvSpPr>
        <p:spPr>
          <a:xfrm rot="10800000">
            <a:off x="-37767" y="5601765"/>
            <a:ext cx="2709534" cy="1337307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3488445 h 5761375"/>
              <a:gd name="connsiteX8" fmla="*/ 892818 w 6869460"/>
              <a:gd name="connsiteY8" fmla="*/ 909519 h 5761375"/>
              <a:gd name="connsiteX0" fmla="*/ 892818 w 6869460"/>
              <a:gd name="connsiteY0" fmla="*/ 909519 h 5972593"/>
              <a:gd name="connsiteX1" fmla="*/ 1675059 w 6869460"/>
              <a:gd name="connsiteY1" fmla="*/ 41792 h 5972593"/>
              <a:gd name="connsiteX2" fmla="*/ 4590858 w 6869460"/>
              <a:gd name="connsiteY2" fmla="*/ 59044 h 5972593"/>
              <a:gd name="connsiteX3" fmla="*/ 6854626 w 6869460"/>
              <a:gd name="connsiteY3" fmla="*/ 202153 h 5972593"/>
              <a:gd name="connsiteX4" fmla="*/ 6869460 w 6869460"/>
              <a:gd name="connsiteY4" fmla="*/ 3517718 h 5972593"/>
              <a:gd name="connsiteX5" fmla="*/ 4025818 w 6869460"/>
              <a:gd name="connsiteY5" fmla="*/ 5944851 h 5972593"/>
              <a:gd name="connsiteX6" fmla="*/ 1482616 w 6869460"/>
              <a:gd name="connsiteY6" fmla="*/ 3333023 h 5972593"/>
              <a:gd name="connsiteX7" fmla="*/ 31573 w 6869460"/>
              <a:gd name="connsiteY7" fmla="*/ 3488445 h 5972593"/>
              <a:gd name="connsiteX8" fmla="*/ 892818 w 6869460"/>
              <a:gd name="connsiteY8" fmla="*/ 909519 h 597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972593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561434" y="6255402"/>
                  <a:pt x="4025818" y="5944851"/>
                </a:cubicBezTo>
                <a:cubicBezTo>
                  <a:pt x="3235579" y="5634300"/>
                  <a:pt x="2324613" y="3333023"/>
                  <a:pt x="1482616" y="3333023"/>
                </a:cubicBezTo>
                <a:cubicBezTo>
                  <a:pt x="1136781" y="3333023"/>
                  <a:pt x="-223162" y="5041978"/>
                  <a:pt x="31573" y="3488445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5" name="Rounded Rectangle 9">
            <a:extLst>
              <a:ext uri="{FF2B5EF4-FFF2-40B4-BE49-F238E27FC236}">
                <a16:creationId xmlns:a16="http://schemas.microsoft.com/office/drawing/2014/main" id="{3B3F818E-3E23-E248-BF5B-56929091EBCC}"/>
              </a:ext>
            </a:extLst>
          </p:cNvPr>
          <p:cNvSpPr/>
          <p:nvPr/>
        </p:nvSpPr>
        <p:spPr>
          <a:xfrm rot="10800000" flipH="1" flipV="1">
            <a:off x="-68866" y="-61785"/>
            <a:ext cx="2882987" cy="2522821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7285" h="4908848">
                <a:moveTo>
                  <a:pt x="6565" y="626749"/>
                </a:moveTo>
                <a:cubicBezTo>
                  <a:pt x="6565" y="280914"/>
                  <a:pt x="-58137" y="-85704"/>
                  <a:pt x="218686" y="17813"/>
                </a:cubicBezTo>
                <a:lnTo>
                  <a:pt x="3158746" y="560"/>
                </a:lnTo>
                <a:cubicBezTo>
                  <a:pt x="3504581" y="560"/>
                  <a:pt x="3845586" y="280914"/>
                  <a:pt x="3845586" y="626749"/>
                </a:cubicBezTo>
                <a:lnTo>
                  <a:pt x="4127285" y="3510993"/>
                </a:lnTo>
                <a:cubicBezTo>
                  <a:pt x="4127285" y="3856828"/>
                  <a:pt x="2935238" y="5172350"/>
                  <a:pt x="2399622" y="4861799"/>
                </a:cubicBezTo>
                <a:cubicBezTo>
                  <a:pt x="1609383" y="4551248"/>
                  <a:pt x="1474751" y="3757619"/>
                  <a:pt x="632754" y="3757619"/>
                </a:cubicBezTo>
                <a:cubicBezTo>
                  <a:pt x="286919" y="3757619"/>
                  <a:pt x="6565" y="3477265"/>
                  <a:pt x="6565" y="3131430"/>
                </a:cubicBezTo>
                <a:lnTo>
                  <a:pt x="6565" y="626749"/>
                </a:lnTo>
                <a:close/>
              </a:path>
            </a:pathLst>
          </a:custGeom>
          <a:solidFill>
            <a:srgbClr val="8AB13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6" name="Rounded Rectangle 9">
            <a:extLst>
              <a:ext uri="{FF2B5EF4-FFF2-40B4-BE49-F238E27FC236}">
                <a16:creationId xmlns:a16="http://schemas.microsoft.com/office/drawing/2014/main" id="{544F52F8-1BAB-4C4F-A4E3-82B34CF697F9}"/>
              </a:ext>
            </a:extLst>
          </p:cNvPr>
          <p:cNvSpPr/>
          <p:nvPr/>
        </p:nvSpPr>
        <p:spPr>
          <a:xfrm rot="10800000" flipV="1">
            <a:off x="-68864" y="-49994"/>
            <a:ext cx="3144858" cy="1552164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3488445 h 5761375"/>
              <a:gd name="connsiteX8" fmla="*/ 892818 w 6869460"/>
              <a:gd name="connsiteY8" fmla="*/ 909519 h 5761375"/>
              <a:gd name="connsiteX0" fmla="*/ 892818 w 6869460"/>
              <a:gd name="connsiteY0" fmla="*/ 909519 h 5972593"/>
              <a:gd name="connsiteX1" fmla="*/ 1675059 w 6869460"/>
              <a:gd name="connsiteY1" fmla="*/ 41792 h 5972593"/>
              <a:gd name="connsiteX2" fmla="*/ 4590858 w 6869460"/>
              <a:gd name="connsiteY2" fmla="*/ 59044 h 5972593"/>
              <a:gd name="connsiteX3" fmla="*/ 6854626 w 6869460"/>
              <a:gd name="connsiteY3" fmla="*/ 202153 h 5972593"/>
              <a:gd name="connsiteX4" fmla="*/ 6869460 w 6869460"/>
              <a:gd name="connsiteY4" fmla="*/ 3517718 h 5972593"/>
              <a:gd name="connsiteX5" fmla="*/ 4025818 w 6869460"/>
              <a:gd name="connsiteY5" fmla="*/ 5944851 h 5972593"/>
              <a:gd name="connsiteX6" fmla="*/ 1482616 w 6869460"/>
              <a:gd name="connsiteY6" fmla="*/ 3333023 h 5972593"/>
              <a:gd name="connsiteX7" fmla="*/ 31573 w 6869460"/>
              <a:gd name="connsiteY7" fmla="*/ 3488445 h 5972593"/>
              <a:gd name="connsiteX8" fmla="*/ 892818 w 6869460"/>
              <a:gd name="connsiteY8" fmla="*/ 909519 h 597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972593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561434" y="6255402"/>
                  <a:pt x="4025818" y="5944851"/>
                </a:cubicBezTo>
                <a:cubicBezTo>
                  <a:pt x="3235579" y="5634300"/>
                  <a:pt x="2324613" y="3333023"/>
                  <a:pt x="1482616" y="3333023"/>
                </a:cubicBezTo>
                <a:cubicBezTo>
                  <a:pt x="1136781" y="3333023"/>
                  <a:pt x="-223162" y="5041978"/>
                  <a:pt x="31573" y="3488445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00A69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12749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9D69A75-0DED-2B4B-A021-78064231200C}"/>
              </a:ext>
            </a:extLst>
          </p:cNvPr>
          <p:cNvSpPr/>
          <p:nvPr/>
        </p:nvSpPr>
        <p:spPr>
          <a:xfrm>
            <a:off x="690479" y="4694946"/>
            <a:ext cx="1807069" cy="18070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19" name="Google Shape;319;p19"/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chemeClr val="bg1"/>
                </a:solidFill>
                <a:latin typeface="Avenir"/>
                <a:ea typeface="Avenir"/>
                <a:cs typeface="Avenir"/>
                <a:sym typeface="Avenir"/>
              </a:rPr>
              <a:t>STELLING 4</a:t>
            </a:r>
            <a:endParaRPr sz="5400" b="1" i="1" dirty="0">
              <a:solidFill>
                <a:schemeClr val="bg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0F67251-52E5-8345-9635-BA93D87A9753}"/>
              </a:ext>
            </a:extLst>
          </p:cNvPr>
          <p:cNvSpPr/>
          <p:nvPr/>
        </p:nvSpPr>
        <p:spPr>
          <a:xfrm>
            <a:off x="1619940" y="1870841"/>
            <a:ext cx="9191871" cy="246361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0" name="Google Shape;320;p19"/>
          <p:cNvSpPr/>
          <p:nvPr/>
        </p:nvSpPr>
        <p:spPr>
          <a:xfrm>
            <a:off x="1947333" y="1941952"/>
            <a:ext cx="8398934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weekend in het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winkelcentrum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was het erg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druk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 Na het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winkelen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liepen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Sasha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zijn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vrienden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richting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uitgang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 Ze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horen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geschreeuw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commotie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man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passeert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hen op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weg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naar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buiten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vrouw rent hem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achterna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,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probeert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hem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pakken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krijgen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schreeuwt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"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Dief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!". Sasha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zijn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vrienden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bewegen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zich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niet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als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dief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hen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passeert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Waarom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hebben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ze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niet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gereageerd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4B3782-89ED-DF49-BF5B-65E943F9E7BD}"/>
              </a:ext>
            </a:extLst>
          </p:cNvPr>
          <p:cNvSpPr/>
          <p:nvPr/>
        </p:nvSpPr>
        <p:spPr>
          <a:xfrm>
            <a:off x="211548" y="5192333"/>
            <a:ext cx="228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Conformisme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/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Groepsdruk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687BDD8-1482-2243-861E-A8698969EDC0}"/>
              </a:ext>
            </a:extLst>
          </p:cNvPr>
          <p:cNvSpPr/>
          <p:nvPr/>
        </p:nvSpPr>
        <p:spPr>
          <a:xfrm>
            <a:off x="3399830" y="4730162"/>
            <a:ext cx="2066682" cy="18070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D1DE7F-EE65-6846-8852-CB0EFF227009}"/>
              </a:ext>
            </a:extLst>
          </p:cNvPr>
          <p:cNvSpPr/>
          <p:nvPr/>
        </p:nvSpPr>
        <p:spPr>
          <a:xfrm>
            <a:off x="2904257" y="5346221"/>
            <a:ext cx="26641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Ontmenselijking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0B66DAA-051A-0741-9D2C-77DF2A88F330}"/>
              </a:ext>
            </a:extLst>
          </p:cNvPr>
          <p:cNvSpPr/>
          <p:nvPr/>
        </p:nvSpPr>
        <p:spPr>
          <a:xfrm>
            <a:off x="9781854" y="4754870"/>
            <a:ext cx="2066682" cy="18070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67A01D-9896-5242-B5FA-61BA7BF4AF86}"/>
              </a:ext>
            </a:extLst>
          </p:cNvPr>
          <p:cNvSpPr/>
          <p:nvPr/>
        </p:nvSpPr>
        <p:spPr>
          <a:xfrm>
            <a:off x="9386323" y="5150572"/>
            <a:ext cx="23783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Gehoorzaam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-</a:t>
            </a:r>
          </a:p>
          <a:p>
            <a:pPr marL="457200" lvl="1"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heid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aan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autoriteit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7E719E6-3356-9F4B-877E-DEDBF7C53A52}"/>
              </a:ext>
            </a:extLst>
          </p:cNvPr>
          <p:cNvSpPr/>
          <p:nvPr/>
        </p:nvSpPr>
        <p:spPr>
          <a:xfrm>
            <a:off x="6562113" y="4754870"/>
            <a:ext cx="2389570" cy="18070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FFF5716-7EE7-3048-B5DE-9F99E1A98FEE}"/>
              </a:ext>
            </a:extLst>
          </p:cNvPr>
          <p:cNvSpPr/>
          <p:nvPr/>
        </p:nvSpPr>
        <p:spPr>
          <a:xfrm>
            <a:off x="6088364" y="5244537"/>
            <a:ext cx="28633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Omstaandereffect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/ </a:t>
            </a:r>
          </a:p>
          <a:p>
            <a:pPr marL="457200" lvl="1" algn="ctr"/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bystander effect</a:t>
            </a:r>
          </a:p>
        </p:txBody>
      </p:sp>
      <p:pic>
        <p:nvPicPr>
          <p:cNvPr id="22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A31C8005-A6B5-1F4D-81A9-A10CE0F3AA1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134;p3">
            <a:extLst>
              <a:ext uri="{FF2B5EF4-FFF2-40B4-BE49-F238E27FC236}">
                <a16:creationId xmlns:a16="http://schemas.microsoft.com/office/drawing/2014/main" id="{49B77C42-5D76-4348-9905-996B667C511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5497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79D69A75-0DED-2B4B-A021-78064231200C}"/>
              </a:ext>
            </a:extLst>
          </p:cNvPr>
          <p:cNvSpPr/>
          <p:nvPr/>
        </p:nvSpPr>
        <p:spPr>
          <a:xfrm>
            <a:off x="690479" y="4694946"/>
            <a:ext cx="1807069" cy="18070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0F67251-52E5-8345-9635-BA93D87A9753}"/>
              </a:ext>
            </a:extLst>
          </p:cNvPr>
          <p:cNvSpPr/>
          <p:nvPr/>
        </p:nvSpPr>
        <p:spPr>
          <a:xfrm>
            <a:off x="1619940" y="1870841"/>
            <a:ext cx="9191871" cy="2463617"/>
          </a:xfrm>
          <a:prstGeom prst="roundRect">
            <a:avLst/>
          </a:prstGeom>
          <a:solidFill>
            <a:srgbClr val="6CBB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0" name="Google Shape;320;p19"/>
          <p:cNvSpPr/>
          <p:nvPr/>
        </p:nvSpPr>
        <p:spPr>
          <a:xfrm>
            <a:off x="1947333" y="1941952"/>
            <a:ext cx="8398934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weekend in het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winkelcentrum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was het erg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druk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 Na het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winkelen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liepen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Sasha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zijn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vrienden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richting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uitgang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 Ze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horen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geschreeuw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commotie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man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passeert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hen op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weg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naar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buiten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vrouw rent hem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achterna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,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probeert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hem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pakken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krijgen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schreeuwt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"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Dief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!". Sasha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zijn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vrienden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bewegen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zich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niet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als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dief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hen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passeert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Waarom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hebben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ze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niet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gereageerd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4B3782-89ED-DF49-BF5B-65E943F9E7BD}"/>
              </a:ext>
            </a:extLst>
          </p:cNvPr>
          <p:cNvSpPr/>
          <p:nvPr/>
        </p:nvSpPr>
        <p:spPr>
          <a:xfrm>
            <a:off x="211548" y="5192333"/>
            <a:ext cx="228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Conformisme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/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Groepsdruk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687BDD8-1482-2243-861E-A8698969EDC0}"/>
              </a:ext>
            </a:extLst>
          </p:cNvPr>
          <p:cNvSpPr/>
          <p:nvPr/>
        </p:nvSpPr>
        <p:spPr>
          <a:xfrm>
            <a:off x="3399830" y="4730162"/>
            <a:ext cx="2066682" cy="18070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D1DE7F-EE65-6846-8852-CB0EFF227009}"/>
              </a:ext>
            </a:extLst>
          </p:cNvPr>
          <p:cNvSpPr/>
          <p:nvPr/>
        </p:nvSpPr>
        <p:spPr>
          <a:xfrm>
            <a:off x="2904257" y="5346221"/>
            <a:ext cx="26641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Ontmenselijking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0B66DAA-051A-0741-9D2C-77DF2A88F330}"/>
              </a:ext>
            </a:extLst>
          </p:cNvPr>
          <p:cNvSpPr/>
          <p:nvPr/>
        </p:nvSpPr>
        <p:spPr>
          <a:xfrm>
            <a:off x="9781854" y="4754870"/>
            <a:ext cx="2066682" cy="18070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67A01D-9896-5242-B5FA-61BA7BF4AF86}"/>
              </a:ext>
            </a:extLst>
          </p:cNvPr>
          <p:cNvSpPr/>
          <p:nvPr/>
        </p:nvSpPr>
        <p:spPr>
          <a:xfrm>
            <a:off x="9386323" y="5150572"/>
            <a:ext cx="23783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Gehoorzaam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-</a:t>
            </a:r>
          </a:p>
          <a:p>
            <a:pPr marL="457200" lvl="1"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heid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aan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autoriteit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7E719E6-3356-9F4B-877E-DEDBF7C53A52}"/>
              </a:ext>
            </a:extLst>
          </p:cNvPr>
          <p:cNvSpPr/>
          <p:nvPr/>
        </p:nvSpPr>
        <p:spPr>
          <a:xfrm>
            <a:off x="6562113" y="4754870"/>
            <a:ext cx="2389570" cy="1807069"/>
          </a:xfrm>
          <a:prstGeom prst="ellipse">
            <a:avLst/>
          </a:prstGeom>
          <a:solidFill>
            <a:srgbClr val="6CBB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FFF5716-7EE7-3048-B5DE-9F99E1A98FEE}"/>
              </a:ext>
            </a:extLst>
          </p:cNvPr>
          <p:cNvSpPr/>
          <p:nvPr/>
        </p:nvSpPr>
        <p:spPr>
          <a:xfrm>
            <a:off x="6088364" y="5244537"/>
            <a:ext cx="28633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Omstaandereffect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/ </a:t>
            </a:r>
          </a:p>
          <a:p>
            <a:pPr marL="457200" lvl="1" algn="ctr"/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bystander effect</a:t>
            </a:r>
          </a:p>
        </p:txBody>
      </p:sp>
      <p:sp>
        <p:nvSpPr>
          <p:cNvPr id="17" name="Google Shape;319;p19">
            <a:extLst>
              <a:ext uri="{FF2B5EF4-FFF2-40B4-BE49-F238E27FC236}">
                <a16:creationId xmlns:a16="http://schemas.microsoft.com/office/drawing/2014/main" id="{290A567E-96E6-0D4B-8431-59744F5B5E60}"/>
              </a:ext>
            </a:extLst>
          </p:cNvPr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4</a:t>
            </a:r>
            <a:endParaRPr sz="5400" b="1" i="1" dirty="0">
              <a:solidFill>
                <a:srgbClr val="6CBBA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22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C935A070-8027-0240-910C-DD5C4C12805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134;p3">
            <a:extLst>
              <a:ext uri="{FF2B5EF4-FFF2-40B4-BE49-F238E27FC236}">
                <a16:creationId xmlns:a16="http://schemas.microsoft.com/office/drawing/2014/main" id="{34007DDC-CC50-5245-8C98-2D0D7B0322D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5311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7"/>
          <p:cNvSpPr/>
          <p:nvPr/>
        </p:nvSpPr>
        <p:spPr>
          <a:xfrm rot="397259" flipH="1">
            <a:off x="1395202" y="1114650"/>
            <a:ext cx="9978500" cy="5848277"/>
          </a:xfrm>
          <a:custGeom>
            <a:avLst/>
            <a:gdLst/>
            <a:ahLst/>
            <a:cxnLst/>
            <a:rect l="l" t="t" r="r" b="b"/>
            <a:pathLst>
              <a:path w="5651877" h="3155987" extrusionOk="0">
                <a:moveTo>
                  <a:pt x="89336" y="555063"/>
                </a:moveTo>
                <a:cubicBezTo>
                  <a:pt x="-84835" y="114036"/>
                  <a:pt x="-92844" y="-69638"/>
                  <a:pt x="900648" y="23668"/>
                </a:cubicBezTo>
                <a:lnTo>
                  <a:pt x="3881125" y="303586"/>
                </a:lnTo>
                <a:cubicBezTo>
                  <a:pt x="4612616" y="426364"/>
                  <a:pt x="5177628" y="300647"/>
                  <a:pt x="5289596" y="760335"/>
                </a:cubicBezTo>
                <a:lnTo>
                  <a:pt x="5625499" y="2139400"/>
                </a:lnTo>
                <a:cubicBezTo>
                  <a:pt x="5737467" y="2599088"/>
                  <a:pt x="5489693" y="3101633"/>
                  <a:pt x="4944814" y="3155987"/>
                </a:cubicBezTo>
                <a:cubicBezTo>
                  <a:pt x="3746048" y="3155987"/>
                  <a:pt x="3554989" y="2465522"/>
                  <a:pt x="2356223" y="2465522"/>
                </a:cubicBezTo>
                <a:cubicBezTo>
                  <a:pt x="2073048" y="2465522"/>
                  <a:pt x="786020" y="2319171"/>
                  <a:pt x="611849" y="1878144"/>
                </a:cubicBezTo>
                <a:lnTo>
                  <a:pt x="89336" y="555063"/>
                </a:lnTo>
                <a:close/>
              </a:path>
            </a:pathLst>
          </a:cu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p27"/>
          <p:cNvSpPr txBox="1"/>
          <p:nvPr/>
        </p:nvSpPr>
        <p:spPr>
          <a:xfrm>
            <a:off x="3299867" y="55888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4</a:t>
            </a:r>
            <a:endParaRPr dirty="0">
              <a:solidFill>
                <a:srgbClr val="6CBBA6"/>
              </a:solidFill>
            </a:endParaRPr>
          </a:p>
        </p:txBody>
      </p:sp>
      <p:sp>
        <p:nvSpPr>
          <p:cNvPr id="403" name="Google Shape;403;p27"/>
          <p:cNvSpPr/>
          <p:nvPr/>
        </p:nvSpPr>
        <p:spPr>
          <a:xfrm>
            <a:off x="2546892" y="2084772"/>
            <a:ext cx="7675118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BE"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Herkennen jullie dit?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BE"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BE"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BE"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Hebben jullie dit al meegemaakt?</a:t>
            </a:r>
            <a:endParaRPr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8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AFFEAAC6-829C-9D4E-9FB3-B736FB18485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34;p3">
            <a:extLst>
              <a:ext uri="{FF2B5EF4-FFF2-40B4-BE49-F238E27FC236}">
                <a16:creationId xmlns:a16="http://schemas.microsoft.com/office/drawing/2014/main" id="{5442496A-E23A-4D4C-BB64-DC0E56C3889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7071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19"/>
          <p:cNvSpPr txBox="1"/>
          <p:nvPr/>
        </p:nvSpPr>
        <p:spPr>
          <a:xfrm>
            <a:off x="3131291" y="635561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chemeClr val="bg1"/>
                </a:solidFill>
                <a:latin typeface="Avenir"/>
                <a:ea typeface="Avenir"/>
                <a:cs typeface="Avenir"/>
                <a:sym typeface="Avenir"/>
              </a:rPr>
              <a:t>STELLING 5</a:t>
            </a:r>
            <a:endParaRPr sz="5400" b="1" i="1" dirty="0">
              <a:solidFill>
                <a:schemeClr val="bg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0F67251-52E5-8345-9635-BA93D87A9753}"/>
              </a:ext>
            </a:extLst>
          </p:cNvPr>
          <p:cNvSpPr/>
          <p:nvPr/>
        </p:nvSpPr>
        <p:spPr>
          <a:xfrm>
            <a:off x="1619940" y="1803109"/>
            <a:ext cx="9191871" cy="8309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0" name="Google Shape;320;p19"/>
          <p:cNvSpPr/>
          <p:nvPr/>
        </p:nvSpPr>
        <p:spPr>
          <a:xfrm>
            <a:off x="1773215" y="1819563"/>
            <a:ext cx="8829123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procent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van de LGBTQIA+’s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durft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in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België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hand van de partner in het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openbaar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niet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vast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houden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?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47CDB2D-FA04-AE44-9EF5-67A59A10B28D}"/>
              </a:ext>
            </a:extLst>
          </p:cNvPr>
          <p:cNvSpPr/>
          <p:nvPr/>
        </p:nvSpPr>
        <p:spPr>
          <a:xfrm>
            <a:off x="8327159" y="2878283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3C49EFF-034E-3942-A0C6-F3519ED86888}"/>
              </a:ext>
            </a:extLst>
          </p:cNvPr>
          <p:cNvSpPr/>
          <p:nvPr/>
        </p:nvSpPr>
        <p:spPr>
          <a:xfrm>
            <a:off x="4404010" y="2878282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7A769BD-3549-AB44-A2AC-2307130B4EC2}"/>
              </a:ext>
            </a:extLst>
          </p:cNvPr>
          <p:cNvSpPr/>
          <p:nvPr/>
        </p:nvSpPr>
        <p:spPr>
          <a:xfrm>
            <a:off x="343464" y="2878282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F4A114-2525-9E4F-B6C7-F09DB4917146}"/>
              </a:ext>
            </a:extLst>
          </p:cNvPr>
          <p:cNvSpPr/>
          <p:nvPr/>
        </p:nvSpPr>
        <p:spPr>
          <a:xfrm>
            <a:off x="814807" y="4428801"/>
            <a:ext cx="2681046" cy="479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buClr>
                <a:schemeClr val="dk1"/>
              </a:buClr>
              <a:buSzPts val="2400"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44%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0DD9B9-A0D8-CE4E-A6DE-D6BBB9ABE201}"/>
              </a:ext>
            </a:extLst>
          </p:cNvPr>
          <p:cNvSpPr/>
          <p:nvPr/>
        </p:nvSpPr>
        <p:spPr>
          <a:xfrm>
            <a:off x="4537324" y="4428801"/>
            <a:ext cx="33570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66%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92A6852-23C7-5648-888D-0625B74F1FE1}"/>
              </a:ext>
            </a:extLst>
          </p:cNvPr>
          <p:cNvSpPr/>
          <p:nvPr/>
        </p:nvSpPr>
        <p:spPr>
          <a:xfrm>
            <a:off x="8326691" y="4428446"/>
            <a:ext cx="36237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77%</a:t>
            </a:r>
          </a:p>
        </p:txBody>
      </p:sp>
      <p:pic>
        <p:nvPicPr>
          <p:cNvPr id="20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62D0FAAA-393C-B949-9862-21D2026704B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134;p3">
            <a:extLst>
              <a:ext uri="{FF2B5EF4-FFF2-40B4-BE49-F238E27FC236}">
                <a16:creationId xmlns:a16="http://schemas.microsoft.com/office/drawing/2014/main" id="{E5252B45-C96F-544C-A19E-B4CBD431E7B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5267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9"/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5</a:t>
            </a:r>
            <a:endParaRPr sz="5400" b="1" i="1" dirty="0">
              <a:solidFill>
                <a:srgbClr val="6CBBA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0F67251-52E5-8345-9635-BA93D87A9753}"/>
              </a:ext>
            </a:extLst>
          </p:cNvPr>
          <p:cNvSpPr/>
          <p:nvPr/>
        </p:nvSpPr>
        <p:spPr>
          <a:xfrm>
            <a:off x="1619940" y="1803109"/>
            <a:ext cx="9191871" cy="830956"/>
          </a:xfrm>
          <a:prstGeom prst="roundRect">
            <a:avLst/>
          </a:prstGeom>
          <a:solidFill>
            <a:srgbClr val="6CBB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0" name="Google Shape;320;p19"/>
          <p:cNvSpPr/>
          <p:nvPr/>
        </p:nvSpPr>
        <p:spPr>
          <a:xfrm>
            <a:off x="1773215" y="1819563"/>
            <a:ext cx="8829123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procent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van de LGBTQIA+’s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durft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in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België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hand van de partner in het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openbaar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niet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vast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houden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?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47CDB2D-FA04-AE44-9EF5-67A59A10B28D}"/>
              </a:ext>
            </a:extLst>
          </p:cNvPr>
          <p:cNvSpPr/>
          <p:nvPr/>
        </p:nvSpPr>
        <p:spPr>
          <a:xfrm>
            <a:off x="8327159" y="2878283"/>
            <a:ext cx="3623733" cy="3623733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3C49EFF-034E-3942-A0C6-F3519ED86888}"/>
              </a:ext>
            </a:extLst>
          </p:cNvPr>
          <p:cNvSpPr/>
          <p:nvPr/>
        </p:nvSpPr>
        <p:spPr>
          <a:xfrm>
            <a:off x="4404010" y="2878282"/>
            <a:ext cx="3623733" cy="3623733"/>
          </a:xfrm>
          <a:prstGeom prst="ellipse">
            <a:avLst/>
          </a:prstGeom>
          <a:solidFill>
            <a:srgbClr val="6CBB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7A769BD-3549-AB44-A2AC-2307130B4EC2}"/>
              </a:ext>
            </a:extLst>
          </p:cNvPr>
          <p:cNvSpPr/>
          <p:nvPr/>
        </p:nvSpPr>
        <p:spPr>
          <a:xfrm>
            <a:off x="343464" y="2878282"/>
            <a:ext cx="3623733" cy="3623733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6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6641A766-EBE2-E949-95D1-26E9354DE4B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34;p3">
            <a:extLst>
              <a:ext uri="{FF2B5EF4-FFF2-40B4-BE49-F238E27FC236}">
                <a16:creationId xmlns:a16="http://schemas.microsoft.com/office/drawing/2014/main" id="{527EC8CC-27EC-274B-AC89-08B71FEA8A2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E07B8482-DB5A-1542-85F6-CBFADB405186}"/>
              </a:ext>
            </a:extLst>
          </p:cNvPr>
          <p:cNvSpPr/>
          <p:nvPr/>
        </p:nvSpPr>
        <p:spPr>
          <a:xfrm>
            <a:off x="814807" y="4428801"/>
            <a:ext cx="2681046" cy="479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buClr>
                <a:schemeClr val="dk1"/>
              </a:buClr>
              <a:buSzPts val="2400"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44%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6055D18-B586-5E48-A55B-AC9E9E1EF8CF}"/>
              </a:ext>
            </a:extLst>
          </p:cNvPr>
          <p:cNvSpPr/>
          <p:nvPr/>
        </p:nvSpPr>
        <p:spPr>
          <a:xfrm>
            <a:off x="4537324" y="4428801"/>
            <a:ext cx="33570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66%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4767ACD-6A2B-8D47-A3E9-409D993A20FB}"/>
              </a:ext>
            </a:extLst>
          </p:cNvPr>
          <p:cNvSpPr/>
          <p:nvPr/>
        </p:nvSpPr>
        <p:spPr>
          <a:xfrm>
            <a:off x="8326691" y="4428446"/>
            <a:ext cx="36237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77%</a:t>
            </a:r>
          </a:p>
        </p:txBody>
      </p:sp>
    </p:spTree>
    <p:extLst>
      <p:ext uri="{BB962C8B-B14F-4D97-AF65-F5344CB8AC3E}">
        <p14:creationId xmlns:p14="http://schemas.microsoft.com/office/powerpoint/2010/main" val="3679266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29"/>
          <p:cNvSpPr/>
          <p:nvPr/>
        </p:nvSpPr>
        <p:spPr>
          <a:xfrm rot="397259" flipH="1">
            <a:off x="1395044" y="1117384"/>
            <a:ext cx="10025932" cy="5848277"/>
          </a:xfrm>
          <a:custGeom>
            <a:avLst/>
            <a:gdLst/>
            <a:ahLst/>
            <a:cxnLst/>
            <a:rect l="l" t="t" r="r" b="b"/>
            <a:pathLst>
              <a:path w="5651877" h="3155987" extrusionOk="0">
                <a:moveTo>
                  <a:pt x="89336" y="555063"/>
                </a:moveTo>
                <a:cubicBezTo>
                  <a:pt x="-84835" y="114036"/>
                  <a:pt x="-92844" y="-69638"/>
                  <a:pt x="900648" y="23668"/>
                </a:cubicBezTo>
                <a:lnTo>
                  <a:pt x="3881125" y="303586"/>
                </a:lnTo>
                <a:cubicBezTo>
                  <a:pt x="4612616" y="426364"/>
                  <a:pt x="5177628" y="300647"/>
                  <a:pt x="5289596" y="760335"/>
                </a:cubicBezTo>
                <a:lnTo>
                  <a:pt x="5625499" y="2139400"/>
                </a:lnTo>
                <a:cubicBezTo>
                  <a:pt x="5737467" y="2599088"/>
                  <a:pt x="5489693" y="3101633"/>
                  <a:pt x="4944814" y="3155987"/>
                </a:cubicBezTo>
                <a:cubicBezTo>
                  <a:pt x="3746048" y="3155987"/>
                  <a:pt x="3554989" y="2465522"/>
                  <a:pt x="2356223" y="2465522"/>
                </a:cubicBezTo>
                <a:cubicBezTo>
                  <a:pt x="2073048" y="2465522"/>
                  <a:pt x="786020" y="2319171"/>
                  <a:pt x="611849" y="1878144"/>
                </a:cubicBezTo>
                <a:lnTo>
                  <a:pt x="89336" y="555063"/>
                </a:lnTo>
                <a:close/>
              </a:path>
            </a:pathLst>
          </a:cu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Google Shape;424;p29"/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5</a:t>
            </a:r>
            <a:endParaRPr dirty="0">
              <a:solidFill>
                <a:srgbClr val="6CBBA6"/>
              </a:solidFill>
            </a:endParaRPr>
          </a:p>
        </p:txBody>
      </p:sp>
      <p:sp>
        <p:nvSpPr>
          <p:cNvPr id="8" name="Google Shape;403;p27">
            <a:extLst>
              <a:ext uri="{FF2B5EF4-FFF2-40B4-BE49-F238E27FC236}">
                <a16:creationId xmlns:a16="http://schemas.microsoft.com/office/drawing/2014/main" id="{AD573AE2-37B2-704F-9D99-5378ADA60940}"/>
              </a:ext>
            </a:extLst>
          </p:cNvPr>
          <p:cNvSpPr/>
          <p:nvPr/>
        </p:nvSpPr>
        <p:spPr>
          <a:xfrm>
            <a:off x="2570451" y="1905526"/>
            <a:ext cx="7675118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BE"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 ervaren jullie dat?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BE"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BE"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Kennen jullie mensen die dit niet durven doen?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BE"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BE"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 zou dit komen?</a:t>
            </a:r>
            <a:endParaRPr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9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7CA59A80-36A0-7D4D-8B0B-35E7CFE45EF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34;p3">
            <a:extLst>
              <a:ext uri="{FF2B5EF4-FFF2-40B4-BE49-F238E27FC236}">
                <a16:creationId xmlns:a16="http://schemas.microsoft.com/office/drawing/2014/main" id="{B2840B21-4547-774B-87FF-D4C8510477F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432" name="Google Shape;432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433" name="Google Shape;433;p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30"/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chemeClr val="bg1"/>
                </a:solidFill>
                <a:latin typeface="Avenir"/>
                <a:ea typeface="Avenir"/>
                <a:cs typeface="Avenir"/>
                <a:sym typeface="Avenir"/>
              </a:rPr>
              <a:t>STELLING 6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6FD0F7F-6021-D947-BEFA-BC2D9ACCCE8C}"/>
              </a:ext>
            </a:extLst>
          </p:cNvPr>
          <p:cNvSpPr/>
          <p:nvPr/>
        </p:nvSpPr>
        <p:spPr>
          <a:xfrm>
            <a:off x="1381461" y="1643023"/>
            <a:ext cx="3039542" cy="14694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Google Shape;320;p19">
            <a:extLst>
              <a:ext uri="{FF2B5EF4-FFF2-40B4-BE49-F238E27FC236}">
                <a16:creationId xmlns:a16="http://schemas.microsoft.com/office/drawing/2014/main" id="{1176C7E3-328F-E24D-8876-36600D756697}"/>
              </a:ext>
            </a:extLst>
          </p:cNvPr>
          <p:cNvSpPr/>
          <p:nvPr/>
        </p:nvSpPr>
        <p:spPr>
          <a:xfrm>
            <a:off x="1381461" y="1798548"/>
            <a:ext cx="3039542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Met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miljard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dollar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hebben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miljardairs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hun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rijkdom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sinds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coronacrisis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verhoogd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?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A38F356-B330-8D45-9384-B4C271E28E05}"/>
              </a:ext>
            </a:extLst>
          </p:cNvPr>
          <p:cNvSpPr/>
          <p:nvPr/>
        </p:nvSpPr>
        <p:spPr>
          <a:xfrm>
            <a:off x="7770997" y="1528473"/>
            <a:ext cx="3039542" cy="14694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Google Shape;320;p19">
            <a:extLst>
              <a:ext uri="{FF2B5EF4-FFF2-40B4-BE49-F238E27FC236}">
                <a16:creationId xmlns:a16="http://schemas.microsoft.com/office/drawing/2014/main" id="{9F694DCE-B7E7-D64B-A2E9-C7126E98587B}"/>
              </a:ext>
            </a:extLst>
          </p:cNvPr>
          <p:cNvSpPr/>
          <p:nvPr/>
        </p:nvSpPr>
        <p:spPr>
          <a:xfrm>
            <a:off x="7770997" y="1683998"/>
            <a:ext cx="3039542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mensen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in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armoede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zijn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er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sinds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coronacrisis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bijgekomen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in de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wereld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?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AB5CEF1-A5D2-9C48-8934-F485A955ED1A}"/>
              </a:ext>
            </a:extLst>
          </p:cNvPr>
          <p:cNvSpPr/>
          <p:nvPr/>
        </p:nvSpPr>
        <p:spPr>
          <a:xfrm>
            <a:off x="396768" y="3278785"/>
            <a:ext cx="1692540" cy="16925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D3AE4E2-8B48-F343-8698-1C01EB337FAF}"/>
              </a:ext>
            </a:extLst>
          </p:cNvPr>
          <p:cNvSpPr/>
          <p:nvPr/>
        </p:nvSpPr>
        <p:spPr>
          <a:xfrm>
            <a:off x="3065110" y="3570945"/>
            <a:ext cx="1692540" cy="16925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C204D06-93F0-2D49-BAB0-F31BFF31E4C2}"/>
              </a:ext>
            </a:extLst>
          </p:cNvPr>
          <p:cNvSpPr/>
          <p:nvPr/>
        </p:nvSpPr>
        <p:spPr>
          <a:xfrm>
            <a:off x="1471399" y="4941162"/>
            <a:ext cx="1692540" cy="16925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ABA26D-999E-D142-B11E-79AA7A37E9B4}"/>
              </a:ext>
            </a:extLst>
          </p:cNvPr>
          <p:cNvSpPr/>
          <p:nvPr/>
        </p:nvSpPr>
        <p:spPr>
          <a:xfrm>
            <a:off x="613836" y="3625571"/>
            <a:ext cx="12471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Met 200 miljard dollar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63FD476-EA8A-F249-81D6-994A85975C79}"/>
              </a:ext>
            </a:extLst>
          </p:cNvPr>
          <p:cNvSpPr/>
          <p:nvPr/>
        </p:nvSpPr>
        <p:spPr>
          <a:xfrm>
            <a:off x="3272534" y="3955550"/>
            <a:ext cx="12471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Met 1000 miljard dollar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A69AC6-C946-2842-88A5-4EA503D97D70}"/>
              </a:ext>
            </a:extLst>
          </p:cNvPr>
          <p:cNvSpPr/>
          <p:nvPr/>
        </p:nvSpPr>
        <p:spPr>
          <a:xfrm>
            <a:off x="1678823" y="5360856"/>
            <a:ext cx="12471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Met 3900 miljard dollar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1D27F25-23E3-9345-B525-C573A8BFA6F7}"/>
              </a:ext>
            </a:extLst>
          </p:cNvPr>
          <p:cNvSpPr/>
          <p:nvPr/>
        </p:nvSpPr>
        <p:spPr>
          <a:xfrm>
            <a:off x="7023296" y="3309619"/>
            <a:ext cx="1692540" cy="16925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05E4CFC-D50E-0446-AD54-0BC9D5418614}"/>
              </a:ext>
            </a:extLst>
          </p:cNvPr>
          <p:cNvSpPr/>
          <p:nvPr/>
        </p:nvSpPr>
        <p:spPr>
          <a:xfrm>
            <a:off x="7240364" y="3566028"/>
            <a:ext cx="12471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Van 200 miljoen naar 500 miljoen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ADDD67C-19E9-8A4A-9395-142E4D21C84D}"/>
              </a:ext>
            </a:extLst>
          </p:cNvPr>
          <p:cNvSpPr/>
          <p:nvPr/>
        </p:nvSpPr>
        <p:spPr>
          <a:xfrm>
            <a:off x="9756068" y="3570945"/>
            <a:ext cx="1692540" cy="16925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CDD23D3-041B-C84B-8A64-6084718C62FB}"/>
              </a:ext>
            </a:extLst>
          </p:cNvPr>
          <p:cNvSpPr/>
          <p:nvPr/>
        </p:nvSpPr>
        <p:spPr>
          <a:xfrm>
            <a:off x="9973136" y="3827354"/>
            <a:ext cx="12471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Van 200 miljoen naar 400 miljoen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A55F0C-2A4A-A046-95FB-9D507382D5DD}"/>
              </a:ext>
            </a:extLst>
          </p:cNvPr>
          <p:cNvSpPr/>
          <p:nvPr/>
        </p:nvSpPr>
        <p:spPr>
          <a:xfrm>
            <a:off x="8288666" y="4873954"/>
            <a:ext cx="1692540" cy="16925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E1395A-17CD-9A46-9BF8-3DA6EE9E6470}"/>
              </a:ext>
            </a:extLst>
          </p:cNvPr>
          <p:cNvSpPr/>
          <p:nvPr/>
        </p:nvSpPr>
        <p:spPr>
          <a:xfrm>
            <a:off x="8505734" y="5130363"/>
            <a:ext cx="12471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Van 200 miljoen naar 350 miljoen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pic>
        <p:nvPicPr>
          <p:cNvPr id="25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23E2ED5C-1CC3-F246-B712-B2E791BC51C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134;p3">
            <a:extLst>
              <a:ext uri="{FF2B5EF4-FFF2-40B4-BE49-F238E27FC236}">
                <a16:creationId xmlns:a16="http://schemas.microsoft.com/office/drawing/2014/main" id="{0CE01559-9661-6E49-AE8E-156C8CACF66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30"/>
          <p:cNvSpPr txBox="1"/>
          <p:nvPr/>
        </p:nvSpPr>
        <p:spPr>
          <a:xfrm>
            <a:off x="3011416" y="534063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6</a:t>
            </a:r>
            <a:endParaRPr dirty="0">
              <a:solidFill>
                <a:srgbClr val="6CBBA6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6FD0F7F-6021-D947-BEFA-BC2D9ACCCE8C}"/>
              </a:ext>
            </a:extLst>
          </p:cNvPr>
          <p:cNvSpPr/>
          <p:nvPr/>
        </p:nvSpPr>
        <p:spPr>
          <a:xfrm>
            <a:off x="1381461" y="1643023"/>
            <a:ext cx="3039542" cy="1469428"/>
          </a:xfrm>
          <a:prstGeom prst="roundRect">
            <a:avLst/>
          </a:prstGeom>
          <a:solidFill>
            <a:srgbClr val="6CBB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Google Shape;320;p19">
            <a:extLst>
              <a:ext uri="{FF2B5EF4-FFF2-40B4-BE49-F238E27FC236}">
                <a16:creationId xmlns:a16="http://schemas.microsoft.com/office/drawing/2014/main" id="{1176C7E3-328F-E24D-8876-36600D756697}"/>
              </a:ext>
            </a:extLst>
          </p:cNvPr>
          <p:cNvSpPr/>
          <p:nvPr/>
        </p:nvSpPr>
        <p:spPr>
          <a:xfrm>
            <a:off x="1381461" y="1798548"/>
            <a:ext cx="3039542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Met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miljard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dollar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hebben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miljardairs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hun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rijkdom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sinds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coronacrisis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verhoogd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?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A38F356-B330-8D45-9384-B4C271E28E05}"/>
              </a:ext>
            </a:extLst>
          </p:cNvPr>
          <p:cNvSpPr/>
          <p:nvPr/>
        </p:nvSpPr>
        <p:spPr>
          <a:xfrm>
            <a:off x="7770997" y="1528473"/>
            <a:ext cx="3039542" cy="1469428"/>
          </a:xfrm>
          <a:prstGeom prst="roundRect">
            <a:avLst/>
          </a:prstGeom>
          <a:solidFill>
            <a:srgbClr val="6CBB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Google Shape;320;p19">
            <a:extLst>
              <a:ext uri="{FF2B5EF4-FFF2-40B4-BE49-F238E27FC236}">
                <a16:creationId xmlns:a16="http://schemas.microsoft.com/office/drawing/2014/main" id="{9F694DCE-B7E7-D64B-A2E9-C7126E98587B}"/>
              </a:ext>
            </a:extLst>
          </p:cNvPr>
          <p:cNvSpPr/>
          <p:nvPr/>
        </p:nvSpPr>
        <p:spPr>
          <a:xfrm>
            <a:off x="7770997" y="1683998"/>
            <a:ext cx="3039542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mensen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in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armoede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zijn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er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sinds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de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coronacrisis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bijgekomen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in de </a:t>
            </a:r>
            <a:r>
              <a:rPr lang="en-GB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wereld</a:t>
            </a:r>
            <a:r>
              <a:rPr lang="en-GB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?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AB5CEF1-A5D2-9C48-8934-F485A955ED1A}"/>
              </a:ext>
            </a:extLst>
          </p:cNvPr>
          <p:cNvSpPr/>
          <p:nvPr/>
        </p:nvSpPr>
        <p:spPr>
          <a:xfrm>
            <a:off x="396768" y="3278785"/>
            <a:ext cx="1692540" cy="1692540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D3AE4E2-8B48-F343-8698-1C01EB337FAF}"/>
              </a:ext>
            </a:extLst>
          </p:cNvPr>
          <p:cNvSpPr/>
          <p:nvPr/>
        </p:nvSpPr>
        <p:spPr>
          <a:xfrm>
            <a:off x="3065110" y="3570945"/>
            <a:ext cx="1692540" cy="1692540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C204D06-93F0-2D49-BAB0-F31BFF31E4C2}"/>
              </a:ext>
            </a:extLst>
          </p:cNvPr>
          <p:cNvSpPr/>
          <p:nvPr/>
        </p:nvSpPr>
        <p:spPr>
          <a:xfrm>
            <a:off x="1471399" y="4941162"/>
            <a:ext cx="1692540" cy="1692540"/>
          </a:xfrm>
          <a:prstGeom prst="ellipse">
            <a:avLst/>
          </a:prstGeom>
          <a:solidFill>
            <a:srgbClr val="6CBBA6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ABA26D-999E-D142-B11E-79AA7A37E9B4}"/>
              </a:ext>
            </a:extLst>
          </p:cNvPr>
          <p:cNvSpPr/>
          <p:nvPr/>
        </p:nvSpPr>
        <p:spPr>
          <a:xfrm>
            <a:off x="613836" y="3625571"/>
            <a:ext cx="12471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Met 200 miljard dollar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63FD476-EA8A-F249-81D6-994A85975C79}"/>
              </a:ext>
            </a:extLst>
          </p:cNvPr>
          <p:cNvSpPr/>
          <p:nvPr/>
        </p:nvSpPr>
        <p:spPr>
          <a:xfrm>
            <a:off x="3272534" y="3955550"/>
            <a:ext cx="12471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Met 1000 miljard dollar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A69AC6-C946-2842-88A5-4EA503D97D70}"/>
              </a:ext>
            </a:extLst>
          </p:cNvPr>
          <p:cNvSpPr/>
          <p:nvPr/>
        </p:nvSpPr>
        <p:spPr>
          <a:xfrm>
            <a:off x="1678823" y="5360856"/>
            <a:ext cx="12471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Met 3900 miljard dollar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1D27F25-23E3-9345-B525-C573A8BFA6F7}"/>
              </a:ext>
            </a:extLst>
          </p:cNvPr>
          <p:cNvSpPr/>
          <p:nvPr/>
        </p:nvSpPr>
        <p:spPr>
          <a:xfrm>
            <a:off x="7023296" y="3309619"/>
            <a:ext cx="1692540" cy="1692540"/>
          </a:xfrm>
          <a:prstGeom prst="ellipse">
            <a:avLst/>
          </a:prstGeom>
          <a:solidFill>
            <a:srgbClr val="6CBBA6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05E4CFC-D50E-0446-AD54-0BC9D5418614}"/>
              </a:ext>
            </a:extLst>
          </p:cNvPr>
          <p:cNvSpPr/>
          <p:nvPr/>
        </p:nvSpPr>
        <p:spPr>
          <a:xfrm>
            <a:off x="7240364" y="3566028"/>
            <a:ext cx="12471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Van 200 miljoen naar 500 miljoen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ADDD67C-19E9-8A4A-9395-142E4D21C84D}"/>
              </a:ext>
            </a:extLst>
          </p:cNvPr>
          <p:cNvSpPr/>
          <p:nvPr/>
        </p:nvSpPr>
        <p:spPr>
          <a:xfrm>
            <a:off x="9756068" y="3570945"/>
            <a:ext cx="1692540" cy="1692540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CDD23D3-041B-C84B-8A64-6084718C62FB}"/>
              </a:ext>
            </a:extLst>
          </p:cNvPr>
          <p:cNvSpPr/>
          <p:nvPr/>
        </p:nvSpPr>
        <p:spPr>
          <a:xfrm>
            <a:off x="9973136" y="3827354"/>
            <a:ext cx="12471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Van 200 miljoen naar 400 miljoen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A55F0C-2A4A-A046-95FB-9D507382D5DD}"/>
              </a:ext>
            </a:extLst>
          </p:cNvPr>
          <p:cNvSpPr/>
          <p:nvPr/>
        </p:nvSpPr>
        <p:spPr>
          <a:xfrm>
            <a:off x="8288666" y="4873954"/>
            <a:ext cx="1692540" cy="1692540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E1395A-17CD-9A46-9BF8-3DA6EE9E6470}"/>
              </a:ext>
            </a:extLst>
          </p:cNvPr>
          <p:cNvSpPr/>
          <p:nvPr/>
        </p:nvSpPr>
        <p:spPr>
          <a:xfrm>
            <a:off x="8505734" y="5130363"/>
            <a:ext cx="12471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BE" sz="1800" dirty="0">
                <a:solidFill>
                  <a:schemeClr val="dk1"/>
                </a:solidFill>
                <a:latin typeface="Avenir Book" panose="02000503020000020003" pitchFamily="2" charset="0"/>
                <a:ea typeface="Calibri"/>
                <a:cs typeface="Calibri"/>
                <a:sym typeface="Calibri"/>
              </a:rPr>
              <a:t>Van 200 miljoen naar 350 miljoen</a:t>
            </a:r>
            <a:endParaRPr lang="en-BE" sz="1800" dirty="0">
              <a:latin typeface="Avenir Book" panose="02000503020000020003" pitchFamily="2" charset="0"/>
            </a:endParaRPr>
          </a:p>
        </p:txBody>
      </p:sp>
      <p:pic>
        <p:nvPicPr>
          <p:cNvPr id="25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4EE48E16-803A-834F-9163-42C4262C547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134;p3">
            <a:extLst>
              <a:ext uri="{FF2B5EF4-FFF2-40B4-BE49-F238E27FC236}">
                <a16:creationId xmlns:a16="http://schemas.microsoft.com/office/drawing/2014/main" id="{7DD80A8C-AC8E-9543-8808-D8CA0E5BD66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2951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24021-AF1E-AC41-B56B-68BB12715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4D92E-8EF1-5941-AE95-7C2497955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10" name="Google Shape;817;p28">
            <a:extLst>
              <a:ext uri="{FF2B5EF4-FFF2-40B4-BE49-F238E27FC236}">
                <a16:creationId xmlns:a16="http://schemas.microsoft.com/office/drawing/2014/main" id="{176E71BD-181C-F746-AEAF-C727FD8A84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818;p28">
            <a:extLst>
              <a:ext uri="{FF2B5EF4-FFF2-40B4-BE49-F238E27FC236}">
                <a16:creationId xmlns:a16="http://schemas.microsoft.com/office/drawing/2014/main" id="{378C94BD-49D0-0E4D-8FB7-22FFBF3C98C6}"/>
              </a:ext>
            </a:extLst>
          </p:cNvPr>
          <p:cNvSpPr txBox="1"/>
          <p:nvPr/>
        </p:nvSpPr>
        <p:spPr>
          <a:xfrm>
            <a:off x="3131291" y="635561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BE" sz="5400" b="1" i="1" u="none" strike="noStrike" cap="none" dirty="0">
                <a:solidFill>
                  <a:schemeClr val="bg1"/>
                </a:solidFill>
                <a:latin typeface="Avenir"/>
                <a:ea typeface="Avenir"/>
                <a:cs typeface="Avenir"/>
                <a:sym typeface="Avenir"/>
              </a:rPr>
              <a:t>STELLING 7</a:t>
            </a:r>
            <a:endParaRPr sz="5400" b="1" i="1" u="none" strike="noStrike" cap="none" dirty="0">
              <a:solidFill>
                <a:schemeClr val="bg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" name="Google Shape;819;p28">
            <a:extLst>
              <a:ext uri="{FF2B5EF4-FFF2-40B4-BE49-F238E27FC236}">
                <a16:creationId xmlns:a16="http://schemas.microsoft.com/office/drawing/2014/main" id="{D617C54B-B95E-D145-A0D6-F2DEAA06E580}"/>
              </a:ext>
            </a:extLst>
          </p:cNvPr>
          <p:cNvSpPr/>
          <p:nvPr/>
        </p:nvSpPr>
        <p:spPr>
          <a:xfrm>
            <a:off x="1619940" y="1803109"/>
            <a:ext cx="9191871" cy="83095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820;p28">
            <a:extLst>
              <a:ext uri="{FF2B5EF4-FFF2-40B4-BE49-F238E27FC236}">
                <a16:creationId xmlns:a16="http://schemas.microsoft.com/office/drawing/2014/main" id="{DB278A44-DE95-FC49-B4E4-B68CA6AF1E15}"/>
              </a:ext>
            </a:extLst>
          </p:cNvPr>
          <p:cNvSpPr/>
          <p:nvPr/>
        </p:nvSpPr>
        <p:spPr>
          <a:xfrm>
            <a:off x="1801312" y="1928071"/>
            <a:ext cx="882912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 meldingen van racisme ontving UNIA in 2020?</a:t>
            </a:r>
            <a:endParaRPr dirty="0"/>
          </a:p>
        </p:txBody>
      </p:sp>
      <p:sp>
        <p:nvSpPr>
          <p:cNvPr id="14" name="Google Shape;821;p28">
            <a:extLst>
              <a:ext uri="{FF2B5EF4-FFF2-40B4-BE49-F238E27FC236}">
                <a16:creationId xmlns:a16="http://schemas.microsoft.com/office/drawing/2014/main" id="{48467D09-7B61-504C-A63E-F7F5ABFB5FD0}"/>
              </a:ext>
            </a:extLst>
          </p:cNvPr>
          <p:cNvSpPr/>
          <p:nvPr/>
        </p:nvSpPr>
        <p:spPr>
          <a:xfrm>
            <a:off x="426883" y="2929989"/>
            <a:ext cx="3623700" cy="3623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822;p28">
            <a:extLst>
              <a:ext uri="{FF2B5EF4-FFF2-40B4-BE49-F238E27FC236}">
                <a16:creationId xmlns:a16="http://schemas.microsoft.com/office/drawing/2014/main" id="{4298C3DB-79F2-6349-9693-C4609F9EF14D}"/>
              </a:ext>
            </a:extLst>
          </p:cNvPr>
          <p:cNvSpPr/>
          <p:nvPr/>
        </p:nvSpPr>
        <p:spPr>
          <a:xfrm>
            <a:off x="390433" y="4458158"/>
            <a:ext cx="3619200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3.684 </a:t>
            </a:r>
            <a:endParaRPr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grpSp>
        <p:nvGrpSpPr>
          <p:cNvPr id="16" name="Google Shape;823;p28">
            <a:extLst>
              <a:ext uri="{FF2B5EF4-FFF2-40B4-BE49-F238E27FC236}">
                <a16:creationId xmlns:a16="http://schemas.microsoft.com/office/drawing/2014/main" id="{DF6916B0-2407-6442-B71B-58618AB7F2F6}"/>
              </a:ext>
            </a:extLst>
          </p:cNvPr>
          <p:cNvGrpSpPr/>
          <p:nvPr/>
        </p:nvGrpSpPr>
        <p:grpSpPr>
          <a:xfrm>
            <a:off x="4216868" y="2869175"/>
            <a:ext cx="3623700" cy="3623700"/>
            <a:chOff x="1432800" y="2869175"/>
            <a:chExt cx="3623700" cy="3623700"/>
          </a:xfrm>
          <a:solidFill>
            <a:schemeClr val="bg1"/>
          </a:solidFill>
        </p:grpSpPr>
        <p:sp>
          <p:nvSpPr>
            <p:cNvPr id="17" name="Google Shape;824;p28">
              <a:extLst>
                <a:ext uri="{FF2B5EF4-FFF2-40B4-BE49-F238E27FC236}">
                  <a16:creationId xmlns:a16="http://schemas.microsoft.com/office/drawing/2014/main" id="{FBE09E98-3CFD-BD49-8CCD-61CAC6D2DE03}"/>
                </a:ext>
              </a:extLst>
            </p:cNvPr>
            <p:cNvSpPr/>
            <p:nvPr/>
          </p:nvSpPr>
          <p:spPr>
            <a:xfrm>
              <a:off x="1432800" y="2869175"/>
              <a:ext cx="3623700" cy="36237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825;p28">
              <a:extLst>
                <a:ext uri="{FF2B5EF4-FFF2-40B4-BE49-F238E27FC236}">
                  <a16:creationId xmlns:a16="http://schemas.microsoft.com/office/drawing/2014/main" id="{490BC8FC-0DF7-0D40-AFED-A66044340827}"/>
                </a:ext>
              </a:extLst>
            </p:cNvPr>
            <p:cNvSpPr/>
            <p:nvPr/>
          </p:nvSpPr>
          <p:spPr>
            <a:xfrm>
              <a:off x="1432800" y="4471058"/>
              <a:ext cx="3623700" cy="4617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1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BE" sz="2400" dirty="0">
                  <a:solidFill>
                    <a:schemeClr val="dk1"/>
                  </a:solidFill>
                  <a:latin typeface="Avenir"/>
                  <a:ea typeface="Avenir"/>
                  <a:cs typeface="Avenir"/>
                  <a:sym typeface="Avenir"/>
                </a:rPr>
                <a:t>1700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9" name="Google Shape;826;p28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D470A71D-6705-394D-8A73-8C206D9B5F0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827;p28">
            <a:extLst>
              <a:ext uri="{FF2B5EF4-FFF2-40B4-BE49-F238E27FC236}">
                <a16:creationId xmlns:a16="http://schemas.microsoft.com/office/drawing/2014/main" id="{61E4A1BE-DA6F-C04A-85AF-FCAB4CB0A3A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" name="Google Shape;828;p28">
            <a:extLst>
              <a:ext uri="{FF2B5EF4-FFF2-40B4-BE49-F238E27FC236}">
                <a16:creationId xmlns:a16="http://schemas.microsoft.com/office/drawing/2014/main" id="{2F749C16-8497-784C-A7D0-33442D8F40D4}"/>
              </a:ext>
            </a:extLst>
          </p:cNvPr>
          <p:cNvGrpSpPr/>
          <p:nvPr/>
        </p:nvGrpSpPr>
        <p:grpSpPr>
          <a:xfrm>
            <a:off x="8093966" y="2869175"/>
            <a:ext cx="3678934" cy="3623700"/>
            <a:chOff x="1442748" y="2791975"/>
            <a:chExt cx="3678934" cy="3623700"/>
          </a:xfrm>
          <a:solidFill>
            <a:schemeClr val="bg1"/>
          </a:solidFill>
        </p:grpSpPr>
        <p:sp>
          <p:nvSpPr>
            <p:cNvPr id="22" name="Google Shape;829;p28">
              <a:extLst>
                <a:ext uri="{FF2B5EF4-FFF2-40B4-BE49-F238E27FC236}">
                  <a16:creationId xmlns:a16="http://schemas.microsoft.com/office/drawing/2014/main" id="{029F1F90-A350-F746-AD15-BE1BB9EC92AB}"/>
                </a:ext>
              </a:extLst>
            </p:cNvPr>
            <p:cNvSpPr/>
            <p:nvPr/>
          </p:nvSpPr>
          <p:spPr>
            <a:xfrm>
              <a:off x="1442748" y="2791975"/>
              <a:ext cx="3623700" cy="36237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830;p28">
              <a:extLst>
                <a:ext uri="{FF2B5EF4-FFF2-40B4-BE49-F238E27FC236}">
                  <a16:creationId xmlns:a16="http://schemas.microsoft.com/office/drawing/2014/main" id="{D582E0EB-29E3-704A-A55D-2292112C583C}"/>
                </a:ext>
              </a:extLst>
            </p:cNvPr>
            <p:cNvSpPr/>
            <p:nvPr/>
          </p:nvSpPr>
          <p:spPr>
            <a:xfrm>
              <a:off x="1497982" y="4393858"/>
              <a:ext cx="3623700" cy="4617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1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BE" sz="2400" dirty="0">
                  <a:solidFill>
                    <a:schemeClr val="dk1"/>
                  </a:solidFill>
                  <a:latin typeface="Avenir"/>
                  <a:ea typeface="Avenir"/>
                  <a:cs typeface="Avenir"/>
                  <a:sym typeface="Avenir"/>
                </a:rPr>
                <a:t>5600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2979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28"/>
          <p:cNvSpPr txBox="1"/>
          <p:nvPr/>
        </p:nvSpPr>
        <p:spPr>
          <a:xfrm>
            <a:off x="3131291" y="635561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BE" sz="5400" b="1" i="1" u="none" strike="noStrike" cap="none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7</a:t>
            </a:r>
            <a:endParaRPr sz="5400" b="1" i="1" u="none" strike="noStrike" cap="none" dirty="0">
              <a:solidFill>
                <a:srgbClr val="6CBBA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19" name="Google Shape;819;p28"/>
          <p:cNvSpPr/>
          <p:nvPr/>
        </p:nvSpPr>
        <p:spPr>
          <a:xfrm>
            <a:off x="1619940" y="1803109"/>
            <a:ext cx="9191871" cy="830956"/>
          </a:xfrm>
          <a:prstGeom prst="roundRect">
            <a:avLst>
              <a:gd name="adj" fmla="val 16667"/>
            </a:avLst>
          </a:pr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0" name="Google Shape;820;p28"/>
          <p:cNvSpPr/>
          <p:nvPr/>
        </p:nvSpPr>
        <p:spPr>
          <a:xfrm>
            <a:off x="1801312" y="1928071"/>
            <a:ext cx="882912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 meldingen van racisme ontving UNIA in 2020?</a:t>
            </a:r>
            <a:endParaRPr dirty="0"/>
          </a:p>
        </p:txBody>
      </p:sp>
      <p:sp>
        <p:nvSpPr>
          <p:cNvPr id="821" name="Google Shape;821;p28"/>
          <p:cNvSpPr/>
          <p:nvPr/>
        </p:nvSpPr>
        <p:spPr>
          <a:xfrm>
            <a:off x="426883" y="2929989"/>
            <a:ext cx="3623700" cy="3623700"/>
          </a:xfrm>
          <a:prstGeom prst="ellipse">
            <a:avLst/>
          </a:pr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2" name="Google Shape;822;p28"/>
          <p:cNvSpPr/>
          <p:nvPr/>
        </p:nvSpPr>
        <p:spPr>
          <a:xfrm>
            <a:off x="429117" y="4498111"/>
            <a:ext cx="3619200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3.684 </a:t>
            </a:r>
            <a:endParaRPr sz="24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grpSp>
        <p:nvGrpSpPr>
          <p:cNvPr id="823" name="Google Shape;823;p28"/>
          <p:cNvGrpSpPr/>
          <p:nvPr/>
        </p:nvGrpSpPr>
        <p:grpSpPr>
          <a:xfrm>
            <a:off x="4216865" y="2929989"/>
            <a:ext cx="3623707" cy="3623700"/>
            <a:chOff x="1355642" y="3043708"/>
            <a:chExt cx="3623707" cy="3623700"/>
          </a:xfrm>
          <a:solidFill>
            <a:schemeClr val="bg1"/>
          </a:solidFill>
        </p:grpSpPr>
        <p:sp>
          <p:nvSpPr>
            <p:cNvPr id="824" name="Google Shape;824;p28"/>
            <p:cNvSpPr/>
            <p:nvPr/>
          </p:nvSpPr>
          <p:spPr>
            <a:xfrm>
              <a:off x="1355649" y="3043708"/>
              <a:ext cx="3623700" cy="3623700"/>
            </a:xfrm>
            <a:prstGeom prst="ellipse">
              <a:avLst/>
            </a:prstGeom>
            <a:grpFill/>
            <a:ln w="76200">
              <a:solidFill>
                <a:srgbClr val="6CBBA6"/>
              </a:solidFill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28"/>
            <p:cNvSpPr/>
            <p:nvPr/>
          </p:nvSpPr>
          <p:spPr>
            <a:xfrm>
              <a:off x="1355642" y="4511041"/>
              <a:ext cx="3623700" cy="461700"/>
            </a:xfrm>
            <a:prstGeom prst="rect">
              <a:avLst/>
            </a:prstGeom>
            <a:noFill/>
            <a:ln w="76200"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1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BE" sz="2400" dirty="0">
                  <a:solidFill>
                    <a:schemeClr val="dk1"/>
                  </a:solidFill>
                  <a:latin typeface="Avenir"/>
                  <a:ea typeface="Avenir"/>
                  <a:cs typeface="Avenir"/>
                  <a:sym typeface="Avenir"/>
                </a:rPr>
                <a:t>1700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26" name="Google Shape;826;p28" descr="Afbeelding met teken, groen, tekening, straat&#10;&#10;Automatisch gegenereerde beschrijvi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7" name="Google Shape;827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28" name="Google Shape;828;p28"/>
          <p:cNvGrpSpPr/>
          <p:nvPr/>
        </p:nvGrpSpPr>
        <p:grpSpPr>
          <a:xfrm>
            <a:off x="8006847" y="2929989"/>
            <a:ext cx="3623707" cy="3623700"/>
            <a:chOff x="1355642" y="3043708"/>
            <a:chExt cx="3623707" cy="3623700"/>
          </a:xfrm>
          <a:solidFill>
            <a:schemeClr val="bg1"/>
          </a:solidFill>
        </p:grpSpPr>
        <p:sp>
          <p:nvSpPr>
            <p:cNvPr id="829" name="Google Shape;829;p28"/>
            <p:cNvSpPr/>
            <p:nvPr/>
          </p:nvSpPr>
          <p:spPr>
            <a:xfrm>
              <a:off x="1355649" y="3043708"/>
              <a:ext cx="3623700" cy="3623700"/>
            </a:xfrm>
            <a:prstGeom prst="ellipse">
              <a:avLst/>
            </a:prstGeom>
            <a:grpFill/>
            <a:ln w="76200">
              <a:solidFill>
                <a:srgbClr val="6CBBA6"/>
              </a:solidFill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28"/>
            <p:cNvSpPr/>
            <p:nvPr/>
          </p:nvSpPr>
          <p:spPr>
            <a:xfrm>
              <a:off x="1355642" y="4511041"/>
              <a:ext cx="3623700" cy="461700"/>
            </a:xfrm>
            <a:prstGeom prst="rect">
              <a:avLst/>
            </a:prstGeom>
            <a:noFill/>
            <a:ln w="76200"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1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BE" sz="2400" dirty="0">
                  <a:solidFill>
                    <a:schemeClr val="dk1"/>
                  </a:solidFill>
                  <a:latin typeface="Avenir"/>
                  <a:ea typeface="Avenir"/>
                  <a:cs typeface="Avenir"/>
                  <a:sym typeface="Avenir"/>
                </a:rPr>
                <a:t>5600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708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74158-46D3-2149-90DC-E183118FA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648B8-9C0C-0748-B0CA-A6698439D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Google Shape;317;p19">
            <a:extLst>
              <a:ext uri="{FF2B5EF4-FFF2-40B4-BE49-F238E27FC236}">
                <a16:creationId xmlns:a16="http://schemas.microsoft.com/office/drawing/2014/main" id="{161F7F4E-889C-D84D-A788-0A4A552973A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8DCCA1D-23CC-8640-8294-520D68186549}"/>
              </a:ext>
            </a:extLst>
          </p:cNvPr>
          <p:cNvSpPr/>
          <p:nvPr/>
        </p:nvSpPr>
        <p:spPr>
          <a:xfrm>
            <a:off x="8327159" y="2878283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1BA4D9D-524F-9E45-91B7-E54B8C198904}"/>
              </a:ext>
            </a:extLst>
          </p:cNvPr>
          <p:cNvSpPr/>
          <p:nvPr/>
        </p:nvSpPr>
        <p:spPr>
          <a:xfrm>
            <a:off x="4404010" y="2878282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CF0E2C9-63FA-1047-B5B1-AD95EFBB5C87}"/>
              </a:ext>
            </a:extLst>
          </p:cNvPr>
          <p:cNvSpPr/>
          <p:nvPr/>
        </p:nvSpPr>
        <p:spPr>
          <a:xfrm>
            <a:off x="343464" y="2878282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8" name="Google Shape;319;p19">
            <a:extLst>
              <a:ext uri="{FF2B5EF4-FFF2-40B4-BE49-F238E27FC236}">
                <a16:creationId xmlns:a16="http://schemas.microsoft.com/office/drawing/2014/main" id="{76DC8E46-4E2F-9345-ABE5-25388DEB6DC6}"/>
              </a:ext>
            </a:extLst>
          </p:cNvPr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chemeClr val="bg1"/>
                </a:solidFill>
                <a:latin typeface="Avenir"/>
                <a:ea typeface="Avenir"/>
                <a:cs typeface="Avenir"/>
                <a:sym typeface="Avenir"/>
              </a:rPr>
              <a:t>STELLING 1</a:t>
            </a:r>
            <a:endParaRPr sz="5400" b="1" i="1" dirty="0">
              <a:solidFill>
                <a:schemeClr val="bg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62F41F1-4BE3-5A40-B5B0-78AE86C4AD5E}"/>
              </a:ext>
            </a:extLst>
          </p:cNvPr>
          <p:cNvSpPr/>
          <p:nvPr/>
        </p:nvSpPr>
        <p:spPr>
          <a:xfrm>
            <a:off x="2183823" y="1852183"/>
            <a:ext cx="7824354" cy="6889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758185-4FA1-DC4C-AFB6-6665F002D668}"/>
              </a:ext>
            </a:extLst>
          </p:cNvPr>
          <p:cNvSpPr/>
          <p:nvPr/>
        </p:nvSpPr>
        <p:spPr>
          <a:xfrm>
            <a:off x="8206509" y="4454921"/>
            <a:ext cx="36033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15%</a:t>
            </a:r>
          </a:p>
        </p:txBody>
      </p:sp>
      <p:sp>
        <p:nvSpPr>
          <p:cNvPr id="11" name="Google Shape;320;p19">
            <a:extLst>
              <a:ext uri="{FF2B5EF4-FFF2-40B4-BE49-F238E27FC236}">
                <a16:creationId xmlns:a16="http://schemas.microsoft.com/office/drawing/2014/main" id="{44FC6DB7-7954-0649-82F1-3A2480B69596}"/>
              </a:ext>
            </a:extLst>
          </p:cNvPr>
          <p:cNvSpPr/>
          <p:nvPr/>
        </p:nvSpPr>
        <p:spPr>
          <a:xfrm>
            <a:off x="1677576" y="1947000"/>
            <a:ext cx="883684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 kinderen in Vlaanderen leven in armoede?</a:t>
            </a:r>
            <a:endParaRPr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52A944-6486-3540-8CDE-7CA5C4A60554}"/>
              </a:ext>
            </a:extLst>
          </p:cNvPr>
          <p:cNvSpPr/>
          <p:nvPr/>
        </p:nvSpPr>
        <p:spPr>
          <a:xfrm>
            <a:off x="510988" y="4454922"/>
            <a:ext cx="28507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21%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B3E591-70E0-164A-88AF-F111F9CF068B}"/>
              </a:ext>
            </a:extLst>
          </p:cNvPr>
          <p:cNvSpPr/>
          <p:nvPr/>
        </p:nvSpPr>
        <p:spPr>
          <a:xfrm>
            <a:off x="4461933" y="4454921"/>
            <a:ext cx="3235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7%</a:t>
            </a:r>
          </a:p>
        </p:txBody>
      </p:sp>
      <p:pic>
        <p:nvPicPr>
          <p:cNvPr id="14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B23F4BD7-2E18-874E-B314-C5409CB6A1D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34;p3">
            <a:extLst>
              <a:ext uri="{FF2B5EF4-FFF2-40B4-BE49-F238E27FC236}">
                <a16:creationId xmlns:a16="http://schemas.microsoft.com/office/drawing/2014/main" id="{C3BED48A-AABB-3A45-A19A-73FF46FE633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79882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ca1409cc52_0_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6" name="Google Shape;856;gca1409cc52_0_0"/>
          <p:cNvSpPr txBox="1"/>
          <p:nvPr/>
        </p:nvSpPr>
        <p:spPr>
          <a:xfrm>
            <a:off x="3131291" y="635561"/>
            <a:ext cx="61692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BE" sz="5400" b="1" i="1" u="none" strike="noStrike" cap="none" dirty="0">
                <a:solidFill>
                  <a:schemeClr val="bg1"/>
                </a:solidFill>
                <a:latin typeface="Avenir"/>
                <a:ea typeface="Avenir"/>
                <a:cs typeface="Avenir"/>
                <a:sym typeface="Avenir"/>
              </a:rPr>
              <a:t>STELLING </a:t>
            </a:r>
            <a:r>
              <a:rPr lang="en-BE" sz="5400" b="1" i="1" dirty="0">
                <a:solidFill>
                  <a:schemeClr val="bg1"/>
                </a:solidFill>
                <a:latin typeface="Avenir"/>
                <a:ea typeface="Avenir"/>
                <a:cs typeface="Avenir"/>
                <a:sym typeface="Avenir"/>
              </a:rPr>
              <a:t>8</a:t>
            </a:r>
            <a:endParaRPr sz="5400" b="1" i="1" u="none" strike="noStrike" cap="none" dirty="0">
              <a:solidFill>
                <a:schemeClr val="bg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57" name="Google Shape;857;gca1409cc52_0_0"/>
          <p:cNvSpPr/>
          <p:nvPr/>
        </p:nvSpPr>
        <p:spPr>
          <a:xfrm>
            <a:off x="1619940" y="1803109"/>
            <a:ext cx="9192000" cy="831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gca1409cc52_0_0"/>
          <p:cNvSpPr/>
          <p:nvPr/>
        </p:nvSpPr>
        <p:spPr>
          <a:xfrm>
            <a:off x="1801312" y="1928071"/>
            <a:ext cx="8829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Ben je een racist als je een racistische opmerking geeft? </a:t>
            </a:r>
            <a:endParaRPr/>
          </a:p>
        </p:txBody>
      </p:sp>
      <p:sp>
        <p:nvSpPr>
          <p:cNvPr id="859" name="Google Shape;859;gca1409cc52_0_0"/>
          <p:cNvSpPr/>
          <p:nvPr/>
        </p:nvSpPr>
        <p:spPr>
          <a:xfrm>
            <a:off x="2111283" y="2925939"/>
            <a:ext cx="3623700" cy="3623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0" name="Google Shape;860;gca1409cc52_0_0"/>
          <p:cNvSpPr/>
          <p:nvPr/>
        </p:nvSpPr>
        <p:spPr>
          <a:xfrm>
            <a:off x="1811867" y="4498124"/>
            <a:ext cx="3619200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BE"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Akkoord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61" name="Google Shape;861;gca1409cc52_0_0"/>
          <p:cNvGrpSpPr/>
          <p:nvPr/>
        </p:nvGrpSpPr>
        <p:grpSpPr>
          <a:xfrm>
            <a:off x="6456985" y="2878283"/>
            <a:ext cx="3742832" cy="3623700"/>
            <a:chOff x="3672917" y="2878283"/>
            <a:chExt cx="3742832" cy="3623700"/>
          </a:xfrm>
          <a:solidFill>
            <a:schemeClr val="bg1"/>
          </a:solidFill>
        </p:grpSpPr>
        <p:sp>
          <p:nvSpPr>
            <p:cNvPr id="862" name="Google Shape;862;gca1409cc52_0_0"/>
            <p:cNvSpPr/>
            <p:nvPr/>
          </p:nvSpPr>
          <p:spPr>
            <a:xfrm>
              <a:off x="3792049" y="2878283"/>
              <a:ext cx="3623700" cy="36237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gca1409cc52_0_0"/>
            <p:cNvSpPr/>
            <p:nvPr/>
          </p:nvSpPr>
          <p:spPr>
            <a:xfrm>
              <a:off x="3672917" y="4451204"/>
              <a:ext cx="3623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457200" marR="0" lvl="1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BE" sz="2400" b="0" i="0" u="none" strike="noStrike" cap="none" dirty="0">
                  <a:solidFill>
                    <a:schemeClr val="dk1"/>
                  </a:solidFill>
                  <a:latin typeface="Avenir"/>
                  <a:ea typeface="Avenir"/>
                  <a:cs typeface="Avenir"/>
                  <a:sym typeface="Avenir"/>
                </a:rPr>
                <a:t>Niet akkoord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64" name="Google Shape;864;gca1409cc52_0_0" descr="Afbeelding met teken, groen, tekening, straat&#10;&#10;Automatisch gegenereerde beschrijvi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5" name="Google Shape;865;gca1409cc52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8" cy="670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31"/>
          <p:cNvSpPr txBox="1"/>
          <p:nvPr/>
        </p:nvSpPr>
        <p:spPr>
          <a:xfrm>
            <a:off x="3131291" y="635561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BE" sz="5400" b="1" i="1" u="none" strike="noStrike" cap="none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</a:t>
            </a:r>
            <a:r>
              <a:rPr lang="en-BE" sz="5400" b="1" i="1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8</a:t>
            </a:r>
            <a:endParaRPr sz="5400" b="1" i="1" u="none" strike="noStrike" cap="none" dirty="0">
              <a:solidFill>
                <a:srgbClr val="6CBBA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73" name="Google Shape;873;p31"/>
          <p:cNvSpPr/>
          <p:nvPr/>
        </p:nvSpPr>
        <p:spPr>
          <a:xfrm>
            <a:off x="1619940" y="1803109"/>
            <a:ext cx="9191871" cy="830956"/>
          </a:xfrm>
          <a:prstGeom prst="roundRect">
            <a:avLst>
              <a:gd name="adj" fmla="val 16667"/>
            </a:avLst>
          </a:pr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4" name="Google Shape;874;p31"/>
          <p:cNvSpPr/>
          <p:nvPr/>
        </p:nvSpPr>
        <p:spPr>
          <a:xfrm>
            <a:off x="1801312" y="1928071"/>
            <a:ext cx="882912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Ben je een racist als je een racistische opmerking geeft? </a:t>
            </a:r>
            <a:endParaRPr/>
          </a:p>
        </p:txBody>
      </p:sp>
      <p:sp>
        <p:nvSpPr>
          <p:cNvPr id="875" name="Google Shape;875;p31"/>
          <p:cNvSpPr/>
          <p:nvPr/>
        </p:nvSpPr>
        <p:spPr>
          <a:xfrm>
            <a:off x="2111283" y="2925939"/>
            <a:ext cx="3623733" cy="3623733"/>
          </a:xfrm>
          <a:prstGeom prst="ellipse">
            <a:avLst/>
          </a:prstGeom>
          <a:gradFill>
            <a:gsLst>
              <a:gs pos="0">
                <a:srgbClr val="EAE6CB"/>
              </a:gs>
              <a:gs pos="74000">
                <a:srgbClr val="6CBBA6"/>
              </a:gs>
              <a:gs pos="83000">
                <a:srgbClr val="6CBBA6"/>
              </a:gs>
              <a:gs pos="100000">
                <a:srgbClr val="6CBBA6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6" name="Google Shape;876;p31"/>
          <p:cNvSpPr/>
          <p:nvPr/>
        </p:nvSpPr>
        <p:spPr>
          <a:xfrm>
            <a:off x="1811867" y="4498124"/>
            <a:ext cx="3619307" cy="487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BE"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Akkoord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7" name="Google Shape;877;p31" descr="Afbeelding met teken, groen, tekening, straat&#10;&#10;Automatisch gegenereerde beschrijvi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8" name="Google Shape;878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sp>
        <p:nvSpPr>
          <p:cNvPr id="879" name="Google Shape;879;p31"/>
          <p:cNvSpPr/>
          <p:nvPr/>
        </p:nvSpPr>
        <p:spPr>
          <a:xfrm>
            <a:off x="6677591" y="2934166"/>
            <a:ext cx="3623733" cy="3623733"/>
          </a:xfrm>
          <a:prstGeom prst="ellipse">
            <a:avLst/>
          </a:prstGeom>
          <a:gradFill>
            <a:gsLst>
              <a:gs pos="0">
                <a:srgbClr val="EAE6CB"/>
              </a:gs>
              <a:gs pos="74000">
                <a:srgbClr val="6CBBA6"/>
              </a:gs>
              <a:gs pos="83000">
                <a:srgbClr val="6CBBA6"/>
              </a:gs>
              <a:gs pos="100000">
                <a:srgbClr val="6CBBA6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chemeClr val="lt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80" name="Google Shape;880;p31"/>
          <p:cNvSpPr/>
          <p:nvPr/>
        </p:nvSpPr>
        <p:spPr>
          <a:xfrm>
            <a:off x="6456985" y="4451204"/>
            <a:ext cx="3623732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BE" sz="2400" b="0" i="0" u="none" strike="noStrike" cap="none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Niet akkoord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A142D587-BECD-3C40-AEED-826B8FEF5F45}"/>
              </a:ext>
            </a:extLst>
          </p:cNvPr>
          <p:cNvSpPr/>
          <p:nvPr/>
        </p:nvSpPr>
        <p:spPr>
          <a:xfrm>
            <a:off x="8327159" y="2878283"/>
            <a:ext cx="3623733" cy="3623733"/>
          </a:xfrm>
          <a:prstGeom prst="ellipse">
            <a:avLst/>
          </a:prstGeom>
          <a:solidFill>
            <a:srgbClr val="6CBB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EF9D994-595F-704C-913D-E7B1905C0914}"/>
              </a:ext>
            </a:extLst>
          </p:cNvPr>
          <p:cNvSpPr/>
          <p:nvPr/>
        </p:nvSpPr>
        <p:spPr>
          <a:xfrm>
            <a:off x="4404010" y="2878282"/>
            <a:ext cx="3623733" cy="3623733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9D69A75-0DED-2B4B-A021-78064231200C}"/>
              </a:ext>
            </a:extLst>
          </p:cNvPr>
          <p:cNvSpPr/>
          <p:nvPr/>
        </p:nvSpPr>
        <p:spPr>
          <a:xfrm>
            <a:off x="343464" y="2878282"/>
            <a:ext cx="3623733" cy="3623733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19" name="Google Shape;319;p19"/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1</a:t>
            </a:r>
            <a:endParaRPr sz="5400" b="1" i="1" dirty="0">
              <a:solidFill>
                <a:srgbClr val="6CBBA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0F67251-52E5-8345-9635-BA93D87A9753}"/>
              </a:ext>
            </a:extLst>
          </p:cNvPr>
          <p:cNvSpPr/>
          <p:nvPr/>
        </p:nvSpPr>
        <p:spPr>
          <a:xfrm>
            <a:off x="2183823" y="1852183"/>
            <a:ext cx="7824354" cy="688975"/>
          </a:xfrm>
          <a:prstGeom prst="roundRect">
            <a:avLst/>
          </a:prstGeom>
          <a:solidFill>
            <a:srgbClr val="6CBB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0" name="Google Shape;320;p19"/>
          <p:cNvSpPr/>
          <p:nvPr/>
        </p:nvSpPr>
        <p:spPr>
          <a:xfrm>
            <a:off x="1677576" y="1947000"/>
            <a:ext cx="883684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 kinderen in Vlaanderen leven in armoede?</a:t>
            </a:r>
            <a:endParaRPr dirty="0"/>
          </a:p>
        </p:txBody>
      </p:sp>
      <p:pic>
        <p:nvPicPr>
          <p:cNvPr id="12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53C05861-7856-1946-9E10-378DC64BFBE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4;p3">
            <a:extLst>
              <a:ext uri="{FF2B5EF4-FFF2-40B4-BE49-F238E27FC236}">
                <a16:creationId xmlns:a16="http://schemas.microsoft.com/office/drawing/2014/main" id="{2389133D-4D2E-E04E-9474-ED426A569EB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867813F-3568-A24B-844A-7B1779B1B459}"/>
              </a:ext>
            </a:extLst>
          </p:cNvPr>
          <p:cNvSpPr/>
          <p:nvPr/>
        </p:nvSpPr>
        <p:spPr>
          <a:xfrm>
            <a:off x="8193062" y="4454921"/>
            <a:ext cx="36033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15%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90C0662-895B-2347-99C4-F841D674A992}"/>
              </a:ext>
            </a:extLst>
          </p:cNvPr>
          <p:cNvSpPr/>
          <p:nvPr/>
        </p:nvSpPr>
        <p:spPr>
          <a:xfrm>
            <a:off x="510988" y="4454922"/>
            <a:ext cx="28507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21%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88A9A05-DB3E-4C42-A7CD-95B8758861A1}"/>
              </a:ext>
            </a:extLst>
          </p:cNvPr>
          <p:cNvSpPr/>
          <p:nvPr/>
        </p:nvSpPr>
        <p:spPr>
          <a:xfrm>
            <a:off x="4461933" y="4454921"/>
            <a:ext cx="3235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7%</a:t>
            </a:r>
          </a:p>
        </p:txBody>
      </p:sp>
    </p:spTree>
    <p:extLst>
      <p:ext uri="{BB962C8B-B14F-4D97-AF65-F5344CB8AC3E}">
        <p14:creationId xmlns:p14="http://schemas.microsoft.com/office/powerpoint/2010/main" val="734223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142D587-BECD-3C40-AEED-826B8FEF5F45}"/>
              </a:ext>
            </a:extLst>
          </p:cNvPr>
          <p:cNvSpPr/>
          <p:nvPr/>
        </p:nvSpPr>
        <p:spPr>
          <a:xfrm>
            <a:off x="8327159" y="2878283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EF9D994-595F-704C-913D-E7B1905C0914}"/>
              </a:ext>
            </a:extLst>
          </p:cNvPr>
          <p:cNvSpPr/>
          <p:nvPr/>
        </p:nvSpPr>
        <p:spPr>
          <a:xfrm>
            <a:off x="4404010" y="2878282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9D69A75-0DED-2B4B-A021-78064231200C}"/>
              </a:ext>
            </a:extLst>
          </p:cNvPr>
          <p:cNvSpPr/>
          <p:nvPr/>
        </p:nvSpPr>
        <p:spPr>
          <a:xfrm>
            <a:off x="343464" y="2878282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19" name="Google Shape;319;p19"/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chemeClr val="bg1"/>
                </a:solidFill>
                <a:latin typeface="Avenir"/>
                <a:ea typeface="Avenir"/>
                <a:cs typeface="Avenir"/>
                <a:sym typeface="Avenir"/>
              </a:rPr>
              <a:t>STELLING 2</a:t>
            </a:r>
            <a:endParaRPr sz="5400" b="1" i="1" dirty="0">
              <a:solidFill>
                <a:schemeClr val="bg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0F67251-52E5-8345-9635-BA93D87A9753}"/>
              </a:ext>
            </a:extLst>
          </p:cNvPr>
          <p:cNvSpPr/>
          <p:nvPr/>
        </p:nvSpPr>
        <p:spPr>
          <a:xfrm>
            <a:off x="1095090" y="1551492"/>
            <a:ext cx="9921758" cy="103394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0" name="Google Shape;320;p19"/>
          <p:cNvSpPr/>
          <p:nvPr/>
        </p:nvSpPr>
        <p:spPr>
          <a:xfrm>
            <a:off x="1159171" y="1646112"/>
            <a:ext cx="10113409" cy="882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procent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van de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Belgische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meisjes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</a:p>
          <a:p>
            <a:pPr lvl="0" algn="ctr">
              <a:lnSpc>
                <a:spcPct val="107000"/>
              </a:lnSpc>
            </a:pP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maakte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al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seksuele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intimidatie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mee?</a:t>
            </a:r>
            <a:endParaRPr lang="en-GB" sz="2400" dirty="0"/>
          </a:p>
        </p:txBody>
      </p:sp>
      <p:pic>
        <p:nvPicPr>
          <p:cNvPr id="13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B7A1EE62-1FF9-824B-B583-010603B6EA7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34;p3">
            <a:extLst>
              <a:ext uri="{FF2B5EF4-FFF2-40B4-BE49-F238E27FC236}">
                <a16:creationId xmlns:a16="http://schemas.microsoft.com/office/drawing/2014/main" id="{CE23B5E4-0630-414F-A827-1DDF00EFC48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041DA2-2FDC-5B42-A623-64FF2931030C}"/>
              </a:ext>
            </a:extLst>
          </p:cNvPr>
          <p:cNvSpPr txBox="1"/>
          <p:nvPr/>
        </p:nvSpPr>
        <p:spPr>
          <a:xfrm>
            <a:off x="1341783" y="4437649"/>
            <a:ext cx="1627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400" dirty="0">
                <a:latin typeface="Avenir Book" panose="02000503020000020003" pitchFamily="2" charset="0"/>
              </a:rPr>
              <a:t>44%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7C8C9A6-91D9-9046-AFF8-0F3A38C17A3E}"/>
              </a:ext>
            </a:extLst>
          </p:cNvPr>
          <p:cNvSpPr txBox="1"/>
          <p:nvPr/>
        </p:nvSpPr>
        <p:spPr>
          <a:xfrm>
            <a:off x="5402328" y="4437648"/>
            <a:ext cx="1627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400" dirty="0">
                <a:latin typeface="Avenir Book" panose="02000503020000020003" pitchFamily="2" charset="0"/>
              </a:rPr>
              <a:t>91%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B7AF56-F2C5-634A-88E4-692F6F4E279E}"/>
              </a:ext>
            </a:extLst>
          </p:cNvPr>
          <p:cNvSpPr txBox="1"/>
          <p:nvPr/>
        </p:nvSpPr>
        <p:spPr>
          <a:xfrm>
            <a:off x="9325478" y="4437647"/>
            <a:ext cx="1627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400" dirty="0">
                <a:latin typeface="Avenir Book" panose="02000503020000020003" pitchFamily="2" charset="0"/>
              </a:rPr>
              <a:t>76%</a:t>
            </a:r>
          </a:p>
        </p:txBody>
      </p:sp>
    </p:spTree>
    <p:extLst>
      <p:ext uri="{BB962C8B-B14F-4D97-AF65-F5344CB8AC3E}">
        <p14:creationId xmlns:p14="http://schemas.microsoft.com/office/powerpoint/2010/main" val="1297390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A142D587-BECD-3C40-AEED-826B8FEF5F45}"/>
              </a:ext>
            </a:extLst>
          </p:cNvPr>
          <p:cNvSpPr/>
          <p:nvPr/>
        </p:nvSpPr>
        <p:spPr>
          <a:xfrm>
            <a:off x="8327159" y="2878283"/>
            <a:ext cx="3623733" cy="3623733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EF9D994-595F-704C-913D-E7B1905C0914}"/>
              </a:ext>
            </a:extLst>
          </p:cNvPr>
          <p:cNvSpPr/>
          <p:nvPr/>
        </p:nvSpPr>
        <p:spPr>
          <a:xfrm>
            <a:off x="4404010" y="2878282"/>
            <a:ext cx="3623733" cy="3623733"/>
          </a:xfrm>
          <a:prstGeom prst="ellipse">
            <a:avLst/>
          </a:prstGeom>
          <a:solidFill>
            <a:srgbClr val="6CBB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9D69A75-0DED-2B4B-A021-78064231200C}"/>
              </a:ext>
            </a:extLst>
          </p:cNvPr>
          <p:cNvSpPr/>
          <p:nvPr/>
        </p:nvSpPr>
        <p:spPr>
          <a:xfrm>
            <a:off x="343464" y="2878282"/>
            <a:ext cx="3623733" cy="3623733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19" name="Google Shape;319;p19"/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2</a:t>
            </a:r>
            <a:endParaRPr sz="5400" b="1" i="1" dirty="0">
              <a:solidFill>
                <a:srgbClr val="6CBBA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0F67251-52E5-8345-9635-BA93D87A9753}"/>
              </a:ext>
            </a:extLst>
          </p:cNvPr>
          <p:cNvSpPr/>
          <p:nvPr/>
        </p:nvSpPr>
        <p:spPr>
          <a:xfrm>
            <a:off x="1095090" y="1551492"/>
            <a:ext cx="9921758" cy="1033941"/>
          </a:xfrm>
          <a:prstGeom prst="roundRect">
            <a:avLst/>
          </a:prstGeom>
          <a:solidFill>
            <a:srgbClr val="6CBB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0" name="Google Shape;320;p19"/>
          <p:cNvSpPr/>
          <p:nvPr/>
        </p:nvSpPr>
        <p:spPr>
          <a:xfrm>
            <a:off x="1159171" y="1646112"/>
            <a:ext cx="10113409" cy="882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Hoeveel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procent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van de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Belgische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meisjes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</a:p>
          <a:p>
            <a:pPr lvl="0" algn="ctr">
              <a:lnSpc>
                <a:spcPct val="107000"/>
              </a:lnSpc>
            </a:pP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maakte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al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seksuele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intimidatie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mee?</a:t>
            </a:r>
            <a:endParaRPr lang="en-GB" sz="2400" dirty="0"/>
          </a:p>
        </p:txBody>
      </p:sp>
      <p:pic>
        <p:nvPicPr>
          <p:cNvPr id="13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F632ACD0-3440-7C45-9866-6D74280021E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34;p3">
            <a:extLst>
              <a:ext uri="{FF2B5EF4-FFF2-40B4-BE49-F238E27FC236}">
                <a16:creationId xmlns:a16="http://schemas.microsoft.com/office/drawing/2014/main" id="{57D77FE6-D7DF-4443-B18B-41E2E56634B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BCF36D3-69D9-CA4A-B503-FB93FEE6D227}"/>
              </a:ext>
            </a:extLst>
          </p:cNvPr>
          <p:cNvSpPr txBox="1"/>
          <p:nvPr/>
        </p:nvSpPr>
        <p:spPr>
          <a:xfrm>
            <a:off x="1341783" y="4437649"/>
            <a:ext cx="1627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400" dirty="0">
                <a:latin typeface="Avenir Book" panose="02000503020000020003" pitchFamily="2" charset="0"/>
              </a:rPr>
              <a:t>44%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1BA22B-4A71-B741-A609-80B26EDBE22D}"/>
              </a:ext>
            </a:extLst>
          </p:cNvPr>
          <p:cNvSpPr txBox="1"/>
          <p:nvPr/>
        </p:nvSpPr>
        <p:spPr>
          <a:xfrm>
            <a:off x="5402328" y="4437648"/>
            <a:ext cx="1627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400" dirty="0">
                <a:latin typeface="Avenir Book" panose="02000503020000020003" pitchFamily="2" charset="0"/>
              </a:rPr>
              <a:t>91%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69EB22-CE15-5C47-A64F-C3C48FEB1FDC}"/>
              </a:ext>
            </a:extLst>
          </p:cNvPr>
          <p:cNvSpPr txBox="1"/>
          <p:nvPr/>
        </p:nvSpPr>
        <p:spPr>
          <a:xfrm>
            <a:off x="9325478" y="4437647"/>
            <a:ext cx="1627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400" dirty="0">
                <a:latin typeface="Avenir Book" panose="02000503020000020003" pitchFamily="2" charset="0"/>
              </a:rPr>
              <a:t>76%</a:t>
            </a:r>
          </a:p>
        </p:txBody>
      </p:sp>
    </p:spTree>
    <p:extLst>
      <p:ext uri="{BB962C8B-B14F-4D97-AF65-F5344CB8AC3E}">
        <p14:creationId xmlns:p14="http://schemas.microsoft.com/office/powerpoint/2010/main" val="3977230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498;p23">
            <a:extLst>
              <a:ext uri="{FF2B5EF4-FFF2-40B4-BE49-F238E27FC236}">
                <a16:creationId xmlns:a16="http://schemas.microsoft.com/office/drawing/2014/main" id="{22625EFD-8F65-E849-A077-FD10DE452D61}"/>
              </a:ext>
            </a:extLst>
          </p:cNvPr>
          <p:cNvSpPr/>
          <p:nvPr/>
        </p:nvSpPr>
        <p:spPr>
          <a:xfrm rot="397259" flipH="1">
            <a:off x="1397139" y="1081168"/>
            <a:ext cx="9397721" cy="5848277"/>
          </a:xfrm>
          <a:custGeom>
            <a:avLst/>
            <a:gdLst/>
            <a:ahLst/>
            <a:cxnLst/>
            <a:rect l="l" t="t" r="r" b="b"/>
            <a:pathLst>
              <a:path w="5651877" h="3155987" extrusionOk="0">
                <a:moveTo>
                  <a:pt x="89336" y="555063"/>
                </a:moveTo>
                <a:cubicBezTo>
                  <a:pt x="-84835" y="114036"/>
                  <a:pt x="-92844" y="-69638"/>
                  <a:pt x="900648" y="23668"/>
                </a:cubicBezTo>
                <a:lnTo>
                  <a:pt x="3881125" y="303586"/>
                </a:lnTo>
                <a:cubicBezTo>
                  <a:pt x="4612616" y="426364"/>
                  <a:pt x="5177628" y="300647"/>
                  <a:pt x="5289596" y="760335"/>
                </a:cubicBezTo>
                <a:lnTo>
                  <a:pt x="5625499" y="2139400"/>
                </a:lnTo>
                <a:cubicBezTo>
                  <a:pt x="5737467" y="2599088"/>
                  <a:pt x="5489693" y="3101633"/>
                  <a:pt x="4944814" y="3155987"/>
                </a:cubicBezTo>
                <a:cubicBezTo>
                  <a:pt x="3746048" y="3155987"/>
                  <a:pt x="3554989" y="2465522"/>
                  <a:pt x="2356223" y="2465522"/>
                </a:cubicBezTo>
                <a:cubicBezTo>
                  <a:pt x="2073048" y="2465522"/>
                  <a:pt x="786020" y="2319171"/>
                  <a:pt x="611849" y="1878144"/>
                </a:cubicBezTo>
                <a:lnTo>
                  <a:pt x="89336" y="555063"/>
                </a:lnTo>
                <a:close/>
              </a:path>
            </a:pathLst>
          </a:cu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499;p23">
            <a:extLst>
              <a:ext uri="{FF2B5EF4-FFF2-40B4-BE49-F238E27FC236}">
                <a16:creationId xmlns:a16="http://schemas.microsoft.com/office/drawing/2014/main" id="{D01E17EC-4ACF-AF4E-B502-13D35708DE9B}"/>
              </a:ext>
            </a:extLst>
          </p:cNvPr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BE" sz="5400" b="1" i="1" u="none" strike="noStrike" cap="none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2</a:t>
            </a:r>
            <a:endParaRPr sz="1400" b="0" i="0" u="none" strike="noStrike" cap="none" dirty="0">
              <a:solidFill>
                <a:srgbClr val="6CBB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500;p23">
            <a:extLst>
              <a:ext uri="{FF2B5EF4-FFF2-40B4-BE49-F238E27FC236}">
                <a16:creationId xmlns:a16="http://schemas.microsoft.com/office/drawing/2014/main" id="{816A590D-92E0-5143-9A13-08BE9E44A21C}"/>
              </a:ext>
            </a:extLst>
          </p:cNvPr>
          <p:cNvSpPr txBox="1">
            <a:spLocks/>
          </p:cNvSpPr>
          <p:nvPr/>
        </p:nvSpPr>
        <p:spPr>
          <a:xfrm>
            <a:off x="2115066" y="2016274"/>
            <a:ext cx="7961865" cy="435133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Clr>
                <a:schemeClr val="dk1"/>
              </a:buClr>
              <a:buSzPts val="2800"/>
              <a:buFont typeface="Arial" panose="020B0604020202020204" pitchFamily="34" charset="0"/>
              <a:buNone/>
            </a:pPr>
            <a:r>
              <a:rPr lang="en-GB" sz="2400">
                <a:latin typeface="Avenir"/>
                <a:ea typeface="Avenir"/>
                <a:cs typeface="Avenir"/>
                <a:sym typeface="Avenir"/>
              </a:rPr>
              <a:t>Wat verstaan jullie onder seksuele intimidatie? </a:t>
            </a:r>
            <a:endParaRPr lang="en-GB"/>
          </a:p>
          <a:p>
            <a:pPr marL="0" indent="0" algn="ctr">
              <a:spcBef>
                <a:spcPts val="0"/>
              </a:spcBef>
              <a:buClr>
                <a:schemeClr val="dk1"/>
              </a:buClr>
              <a:buSzPts val="2800"/>
              <a:buFont typeface="Arial" panose="020B0604020202020204" pitchFamily="34" charset="0"/>
              <a:buNone/>
            </a:pPr>
            <a:endParaRPr lang="en-GB" sz="2400">
              <a:latin typeface="Avenir"/>
              <a:ea typeface="Avenir"/>
              <a:cs typeface="Avenir"/>
              <a:sym typeface="Avenir"/>
            </a:endParaRPr>
          </a:p>
          <a:p>
            <a:pPr marL="0" indent="0" algn="ctr">
              <a:spcBef>
                <a:spcPts val="0"/>
              </a:spcBef>
              <a:buClr>
                <a:schemeClr val="dk1"/>
              </a:buClr>
              <a:buSzPts val="2800"/>
              <a:buFont typeface="Arial" panose="020B0604020202020204" pitchFamily="34" charset="0"/>
              <a:buNone/>
            </a:pPr>
            <a:endParaRPr lang="en-GB" sz="2400">
              <a:latin typeface="Avenir"/>
              <a:ea typeface="Avenir"/>
              <a:cs typeface="Avenir"/>
              <a:sym typeface="Avenir"/>
            </a:endParaRPr>
          </a:p>
          <a:p>
            <a:pPr indent="-50800">
              <a:buClr>
                <a:schemeClr val="dk1"/>
              </a:buClr>
              <a:buSzPts val="2800"/>
              <a:buFont typeface="Arial" panose="020B0604020202020204" pitchFamily="34" charset="0"/>
              <a:buNone/>
            </a:pPr>
            <a:endParaRPr lang="en-GB"/>
          </a:p>
        </p:txBody>
      </p:sp>
      <p:pic>
        <p:nvPicPr>
          <p:cNvPr id="12" name="Google Shape;501;p2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DB2046AE-42E0-DD43-AB24-793CAA86C73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502;p23">
            <a:extLst>
              <a:ext uri="{FF2B5EF4-FFF2-40B4-BE49-F238E27FC236}">
                <a16:creationId xmlns:a16="http://schemas.microsoft.com/office/drawing/2014/main" id="{5E2329B1-E691-9C4E-A2B8-2AF18959641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503;p23" descr="peiling seksuele intimidatie">
            <a:extLst>
              <a:ext uri="{FF2B5EF4-FFF2-40B4-BE49-F238E27FC236}">
                <a16:creationId xmlns:a16="http://schemas.microsoft.com/office/drawing/2014/main" id="{6DD12091-D26F-C94F-A2AC-6A1B189D417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2249" b="19216"/>
          <a:stretch/>
        </p:blipFill>
        <p:spPr>
          <a:xfrm>
            <a:off x="2693469" y="1569555"/>
            <a:ext cx="6507724" cy="3809269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pic>
        <p:nvPicPr>
          <p:cNvPr id="15" name="Google Shape;504;p23" descr="Plan logo and symbol, meaning, history, PNG">
            <a:extLst>
              <a:ext uri="{FF2B5EF4-FFF2-40B4-BE49-F238E27FC236}">
                <a16:creationId xmlns:a16="http://schemas.microsoft.com/office/drawing/2014/main" id="{A5696D48-609F-7F47-834A-168E2BE0868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78661" y="5202151"/>
            <a:ext cx="1405871" cy="9588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730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9ED59-1E8C-664F-8D66-88B6DF85B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ED608-4049-1B4C-9069-A3135C624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18" name="Google Shape;509;p20">
            <a:extLst>
              <a:ext uri="{FF2B5EF4-FFF2-40B4-BE49-F238E27FC236}">
                <a16:creationId xmlns:a16="http://schemas.microsoft.com/office/drawing/2014/main" id="{F099B8AB-B57A-2B4D-BE0E-3A50CA74584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AE6C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510;p20">
            <a:extLst>
              <a:ext uri="{FF2B5EF4-FFF2-40B4-BE49-F238E27FC236}">
                <a16:creationId xmlns:a16="http://schemas.microsoft.com/office/drawing/2014/main" id="{EBD2E309-DB1D-084F-987F-D7C630B3658F}"/>
              </a:ext>
            </a:extLst>
          </p:cNvPr>
          <p:cNvSpPr/>
          <p:nvPr/>
        </p:nvSpPr>
        <p:spPr>
          <a:xfrm rot="397259" flipH="1">
            <a:off x="1397139" y="1081168"/>
            <a:ext cx="9397721" cy="5848277"/>
          </a:xfrm>
          <a:custGeom>
            <a:avLst/>
            <a:gdLst/>
            <a:ahLst/>
            <a:cxnLst/>
            <a:rect l="l" t="t" r="r" b="b"/>
            <a:pathLst>
              <a:path w="5651877" h="3155987" extrusionOk="0">
                <a:moveTo>
                  <a:pt x="89336" y="555063"/>
                </a:moveTo>
                <a:cubicBezTo>
                  <a:pt x="-84835" y="114036"/>
                  <a:pt x="-92844" y="-69638"/>
                  <a:pt x="900648" y="23668"/>
                </a:cubicBezTo>
                <a:lnTo>
                  <a:pt x="3881125" y="303586"/>
                </a:lnTo>
                <a:cubicBezTo>
                  <a:pt x="4612616" y="426364"/>
                  <a:pt x="5177628" y="300647"/>
                  <a:pt x="5289596" y="760335"/>
                </a:cubicBezTo>
                <a:lnTo>
                  <a:pt x="5625499" y="2139400"/>
                </a:lnTo>
                <a:cubicBezTo>
                  <a:pt x="5737467" y="2599088"/>
                  <a:pt x="5489693" y="3101633"/>
                  <a:pt x="4944814" y="3155987"/>
                </a:cubicBezTo>
                <a:cubicBezTo>
                  <a:pt x="3746048" y="3155987"/>
                  <a:pt x="3554989" y="2465522"/>
                  <a:pt x="2356223" y="2465522"/>
                </a:cubicBezTo>
                <a:cubicBezTo>
                  <a:pt x="2073048" y="2465522"/>
                  <a:pt x="786020" y="2319171"/>
                  <a:pt x="611849" y="1878144"/>
                </a:cubicBezTo>
                <a:lnTo>
                  <a:pt x="89336" y="555063"/>
                </a:lnTo>
                <a:close/>
              </a:path>
            </a:pathLst>
          </a:cu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511;p20">
            <a:extLst>
              <a:ext uri="{FF2B5EF4-FFF2-40B4-BE49-F238E27FC236}">
                <a16:creationId xmlns:a16="http://schemas.microsoft.com/office/drawing/2014/main" id="{0584521F-78AF-5E4F-ABB6-E8200A5321C0}"/>
              </a:ext>
            </a:extLst>
          </p:cNvPr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BE" sz="5400" b="1" i="1" u="none" strike="noStrike" cap="none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2</a:t>
            </a:r>
            <a:endParaRPr sz="1400" b="0" i="0" u="none" strike="noStrike" cap="none" dirty="0">
              <a:solidFill>
                <a:srgbClr val="6CBB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512;p20">
            <a:extLst>
              <a:ext uri="{FF2B5EF4-FFF2-40B4-BE49-F238E27FC236}">
                <a16:creationId xmlns:a16="http://schemas.microsoft.com/office/drawing/2014/main" id="{4F3D9C85-B435-374C-A78B-C9C82CFC04A4}"/>
              </a:ext>
            </a:extLst>
          </p:cNvPr>
          <p:cNvSpPr txBox="1">
            <a:spLocks/>
          </p:cNvSpPr>
          <p:nvPr/>
        </p:nvSpPr>
        <p:spPr>
          <a:xfrm>
            <a:off x="2115066" y="2016274"/>
            <a:ext cx="7961865" cy="92333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Clr>
                <a:schemeClr val="dk1"/>
              </a:buClr>
              <a:buSzPts val="2800"/>
              <a:buFont typeface="Arial" panose="020B0604020202020204" pitchFamily="34" charset="0"/>
              <a:buNone/>
            </a:pPr>
            <a:r>
              <a:rPr lang="en-GB" sz="2400" dirty="0">
                <a:latin typeface="Avenir"/>
                <a:ea typeface="Avenir"/>
                <a:cs typeface="Avenir"/>
                <a:sym typeface="Avenir"/>
              </a:rPr>
              <a:t> </a:t>
            </a:r>
          </a:p>
          <a:p>
            <a:pPr marL="0" indent="0" algn="ctr">
              <a:spcBef>
                <a:spcPts val="0"/>
              </a:spcBef>
              <a:buSzPts val="2800"/>
              <a:buFont typeface="Arial" panose="020B0604020202020204" pitchFamily="34" charset="0"/>
              <a:buNone/>
            </a:pPr>
            <a:r>
              <a:rPr lang="en-GB" sz="2400" dirty="0">
                <a:latin typeface="Avenir"/>
                <a:ea typeface="Avenir"/>
                <a:cs typeface="Avenir"/>
                <a:sym typeface="Avenir"/>
              </a:rPr>
              <a:t>Wie </a:t>
            </a:r>
            <a:r>
              <a:rPr lang="en-GB" sz="2400" dirty="0" err="1">
                <a:latin typeface="Avenir"/>
                <a:ea typeface="Avenir"/>
                <a:cs typeface="Avenir"/>
                <a:sym typeface="Avenir"/>
              </a:rPr>
              <a:t>heeft</a:t>
            </a:r>
            <a:r>
              <a:rPr lang="en-GB" sz="2400" dirty="0"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latin typeface="Avenir"/>
                <a:ea typeface="Avenir"/>
                <a:cs typeface="Avenir"/>
                <a:sym typeface="Avenir"/>
              </a:rPr>
              <a:t>dit</a:t>
            </a:r>
            <a:r>
              <a:rPr lang="en-GB" sz="2400" dirty="0">
                <a:latin typeface="Avenir"/>
                <a:ea typeface="Avenir"/>
                <a:cs typeface="Avenir"/>
                <a:sym typeface="Avenir"/>
              </a:rPr>
              <a:t> al </a:t>
            </a:r>
            <a:r>
              <a:rPr lang="en-GB" sz="2400" dirty="0" err="1">
                <a:latin typeface="Avenir"/>
                <a:ea typeface="Avenir"/>
                <a:cs typeface="Avenir"/>
                <a:sym typeface="Avenir"/>
              </a:rPr>
              <a:t>eens</a:t>
            </a:r>
            <a:r>
              <a:rPr lang="en-GB" sz="2400" dirty="0"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latin typeface="Avenir"/>
                <a:ea typeface="Avenir"/>
                <a:cs typeface="Avenir"/>
                <a:sym typeface="Avenir"/>
              </a:rPr>
              <a:t>gezien</a:t>
            </a:r>
            <a:r>
              <a:rPr lang="en-GB" sz="2400" dirty="0">
                <a:latin typeface="Avenir"/>
                <a:ea typeface="Avenir"/>
                <a:cs typeface="Avenir"/>
                <a:sym typeface="Avenir"/>
              </a:rPr>
              <a:t>/</a:t>
            </a:r>
            <a:r>
              <a:rPr lang="en-GB" sz="2400" dirty="0" err="1">
                <a:latin typeface="Avenir"/>
                <a:ea typeface="Avenir"/>
                <a:cs typeface="Avenir"/>
                <a:sym typeface="Avenir"/>
              </a:rPr>
              <a:t>gehoord</a:t>
            </a:r>
            <a:r>
              <a:rPr lang="en-GB" sz="2400" dirty="0">
                <a:latin typeface="Avenir"/>
                <a:ea typeface="Avenir"/>
                <a:cs typeface="Avenir"/>
                <a:sym typeface="Avenir"/>
              </a:rPr>
              <a:t>? </a:t>
            </a:r>
            <a:endParaRPr lang="en-GB" sz="2400" dirty="0"/>
          </a:p>
          <a:p>
            <a:pPr marL="0" indent="0" algn="ctr">
              <a:spcBef>
                <a:spcPts val="0"/>
              </a:spcBef>
              <a:buSzPts val="2800"/>
              <a:buFont typeface="Arial" panose="020B0604020202020204" pitchFamily="34" charset="0"/>
              <a:buNone/>
            </a:pPr>
            <a:endParaRPr lang="en-GB" sz="2400" dirty="0">
              <a:latin typeface="Avenir"/>
              <a:ea typeface="Avenir"/>
              <a:cs typeface="Avenir"/>
              <a:sym typeface="Avenir"/>
            </a:endParaRPr>
          </a:p>
          <a:p>
            <a:pPr marL="0" indent="0" algn="ctr">
              <a:spcBef>
                <a:spcPts val="0"/>
              </a:spcBef>
              <a:buSzPts val="2800"/>
              <a:buFont typeface="Arial" panose="020B0604020202020204" pitchFamily="34" charset="0"/>
              <a:buNone/>
            </a:pPr>
            <a:endParaRPr lang="en-GB" sz="2400" dirty="0">
              <a:latin typeface="Avenir"/>
              <a:ea typeface="Avenir"/>
              <a:cs typeface="Avenir"/>
              <a:sym typeface="Avenir"/>
            </a:endParaRPr>
          </a:p>
          <a:p>
            <a:pPr marL="0" indent="0" algn="ctr">
              <a:spcBef>
                <a:spcPts val="0"/>
              </a:spcBef>
              <a:buClr>
                <a:schemeClr val="dk1"/>
              </a:buClr>
              <a:buSzPts val="2800"/>
              <a:buFont typeface="Arial" panose="020B0604020202020204" pitchFamily="34" charset="0"/>
              <a:buNone/>
            </a:pPr>
            <a:endParaRPr lang="en-GB" sz="2400" dirty="0">
              <a:latin typeface="Avenir"/>
              <a:ea typeface="Avenir"/>
              <a:cs typeface="Avenir"/>
              <a:sym typeface="Avenir"/>
            </a:endParaRPr>
          </a:p>
          <a:p>
            <a:pPr indent="-50800">
              <a:buClr>
                <a:schemeClr val="dk1"/>
              </a:buClr>
              <a:buSzPts val="2800"/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22" name="Google Shape;513;p20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65D201B4-71C2-9247-9295-730BABB98DA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514;p20">
            <a:extLst>
              <a:ext uri="{FF2B5EF4-FFF2-40B4-BE49-F238E27FC236}">
                <a16:creationId xmlns:a16="http://schemas.microsoft.com/office/drawing/2014/main" id="{A1E50888-61E4-CD44-BD30-767F8A00A22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515;p20">
            <a:extLst>
              <a:ext uri="{FF2B5EF4-FFF2-40B4-BE49-F238E27FC236}">
                <a16:creationId xmlns:a16="http://schemas.microsoft.com/office/drawing/2014/main" id="{C5605E42-4858-5348-96C0-50325945D356}"/>
              </a:ext>
            </a:extLst>
          </p:cNvPr>
          <p:cNvSpPr/>
          <p:nvPr/>
        </p:nvSpPr>
        <p:spPr>
          <a:xfrm>
            <a:off x="2740991" y="3565994"/>
            <a:ext cx="671001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BE" sz="24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Aan wie/welke organisaties denken jullie om in vertrouwen te nemen? </a:t>
            </a:r>
            <a:endParaRPr/>
          </a:p>
        </p:txBody>
      </p:sp>
      <p:pic>
        <p:nvPicPr>
          <p:cNvPr id="25" name="Google Shape;516;p20" descr="JAC | WAT WAT">
            <a:extLst>
              <a:ext uri="{FF2B5EF4-FFF2-40B4-BE49-F238E27FC236}">
                <a16:creationId xmlns:a16="http://schemas.microsoft.com/office/drawing/2014/main" id="{725D901A-6EDD-FE45-AF1F-F290A2C2EF3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7214" y="4331615"/>
            <a:ext cx="1764842" cy="1134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517;p20" descr="Infocenter - Statistieken - Instituut voor de Gelijkheid van Vrouwen en  Mannen">
            <a:extLst>
              <a:ext uri="{FF2B5EF4-FFF2-40B4-BE49-F238E27FC236}">
                <a16:creationId xmlns:a16="http://schemas.microsoft.com/office/drawing/2014/main" id="{80872730-3D15-7448-8FB0-B2510D7A04E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29319" y="5432034"/>
            <a:ext cx="1102267" cy="12597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518;p20" descr="Bestellen – WAT WAT shop">
            <a:extLst>
              <a:ext uri="{FF2B5EF4-FFF2-40B4-BE49-F238E27FC236}">
                <a16:creationId xmlns:a16="http://schemas.microsoft.com/office/drawing/2014/main" id="{37891749-8ED5-6042-BAF6-BDCF4F0D1187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614266" y="5450820"/>
            <a:ext cx="1974850" cy="103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519;p20" descr="Awel | WAT WAT">
            <a:extLst>
              <a:ext uri="{FF2B5EF4-FFF2-40B4-BE49-F238E27FC236}">
                <a16:creationId xmlns:a16="http://schemas.microsoft.com/office/drawing/2014/main" id="{116F6FCC-CC8C-954B-8753-D96F740F3EE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469584" y="4284477"/>
            <a:ext cx="1342801" cy="1342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520;p20" descr="Grootmoeder Vrouw Oma - Gratis vectorafbeelding op Pixabay">
            <a:extLst>
              <a:ext uri="{FF2B5EF4-FFF2-40B4-BE49-F238E27FC236}">
                <a16:creationId xmlns:a16="http://schemas.microsoft.com/office/drawing/2014/main" id="{BE53EB8D-7794-1F43-B0F6-774AF7BD0F9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871796" y="4719574"/>
            <a:ext cx="1174054" cy="1462489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521;p20">
            <a:extLst>
              <a:ext uri="{FF2B5EF4-FFF2-40B4-BE49-F238E27FC236}">
                <a16:creationId xmlns:a16="http://schemas.microsoft.com/office/drawing/2014/main" id="{405ACBF8-4954-E04E-A1F4-9B22E03F5943}"/>
              </a:ext>
            </a:extLst>
          </p:cNvPr>
          <p:cNvSpPr txBox="1"/>
          <p:nvPr/>
        </p:nvSpPr>
        <p:spPr>
          <a:xfrm>
            <a:off x="5144425" y="6196869"/>
            <a:ext cx="95157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BE" sz="1400" b="0" i="0" u="none" strike="noStrike" cap="none">
                <a:solidFill>
                  <a:srgbClr val="000000"/>
                </a:solidFill>
                <a:highlight>
                  <a:srgbClr val="B35553"/>
                </a:highlight>
                <a:latin typeface="Arial"/>
                <a:ea typeface="Arial"/>
                <a:cs typeface="Arial"/>
                <a:sym typeface="Arial"/>
              </a:rPr>
              <a:t>Je oma</a:t>
            </a:r>
            <a:endParaRPr/>
          </a:p>
        </p:txBody>
      </p:sp>
      <p:pic>
        <p:nvPicPr>
          <p:cNvPr id="31" name="Google Shape;522;p20" descr="Vertrouwenscentrum Kindermishandeling - Mechelen">
            <a:extLst>
              <a:ext uri="{FF2B5EF4-FFF2-40B4-BE49-F238E27FC236}">
                <a16:creationId xmlns:a16="http://schemas.microsoft.com/office/drawing/2014/main" id="{C0D5C179-9DA1-5749-B42E-22A4C404B9A1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516236">
            <a:off x="1148811" y="3354454"/>
            <a:ext cx="966255" cy="766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523;p20" descr="Home | Jeugdhulp">
            <a:extLst>
              <a:ext uri="{FF2B5EF4-FFF2-40B4-BE49-F238E27FC236}">
                <a16:creationId xmlns:a16="http://schemas.microsoft.com/office/drawing/2014/main" id="{2BCC7B63-9ADC-6241-BA33-992CB0CB5D22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095998" y="5158204"/>
            <a:ext cx="1626116" cy="465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564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CBBA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142D587-BECD-3C40-AEED-826B8FEF5F45}"/>
              </a:ext>
            </a:extLst>
          </p:cNvPr>
          <p:cNvSpPr/>
          <p:nvPr/>
        </p:nvSpPr>
        <p:spPr>
          <a:xfrm>
            <a:off x="8327159" y="2878283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EF9D994-595F-704C-913D-E7B1905C0914}"/>
              </a:ext>
            </a:extLst>
          </p:cNvPr>
          <p:cNvSpPr/>
          <p:nvPr/>
        </p:nvSpPr>
        <p:spPr>
          <a:xfrm>
            <a:off x="4404010" y="2878282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9D69A75-0DED-2B4B-A021-78064231200C}"/>
              </a:ext>
            </a:extLst>
          </p:cNvPr>
          <p:cNvSpPr/>
          <p:nvPr/>
        </p:nvSpPr>
        <p:spPr>
          <a:xfrm>
            <a:off x="343464" y="2878282"/>
            <a:ext cx="3623733" cy="3623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19" name="Google Shape;319;p19"/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chemeClr val="bg1"/>
                </a:solidFill>
                <a:latin typeface="Avenir"/>
                <a:ea typeface="Avenir"/>
                <a:cs typeface="Avenir"/>
                <a:sym typeface="Avenir"/>
              </a:rPr>
              <a:t>STELLING 3</a:t>
            </a:r>
            <a:endParaRPr sz="5400" b="1" i="1" dirty="0">
              <a:solidFill>
                <a:schemeClr val="bg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0F67251-52E5-8345-9635-BA93D87A9753}"/>
              </a:ext>
            </a:extLst>
          </p:cNvPr>
          <p:cNvSpPr/>
          <p:nvPr/>
        </p:nvSpPr>
        <p:spPr>
          <a:xfrm>
            <a:off x="1619940" y="1870841"/>
            <a:ext cx="9191871" cy="6889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0" name="Google Shape;320;p19"/>
          <p:cNvSpPr/>
          <p:nvPr/>
        </p:nvSpPr>
        <p:spPr>
          <a:xfrm>
            <a:off x="1462721" y="1941952"/>
            <a:ext cx="949842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groot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is de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loonkloof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tussen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mannen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vrouwen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in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België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?</a:t>
            </a:r>
          </a:p>
        </p:txBody>
      </p:sp>
      <p:pic>
        <p:nvPicPr>
          <p:cNvPr id="13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97090AEB-294A-F24A-B029-70FDDB18EF9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34;p3">
            <a:extLst>
              <a:ext uri="{FF2B5EF4-FFF2-40B4-BE49-F238E27FC236}">
                <a16:creationId xmlns:a16="http://schemas.microsoft.com/office/drawing/2014/main" id="{29DFC539-BE73-A449-A624-7D3622FF5B7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98B542F-E93E-C542-93F6-7D438F1E6D15}"/>
              </a:ext>
            </a:extLst>
          </p:cNvPr>
          <p:cNvSpPr txBox="1"/>
          <p:nvPr/>
        </p:nvSpPr>
        <p:spPr>
          <a:xfrm>
            <a:off x="567116" y="3997650"/>
            <a:ext cx="3176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Vrouwen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verdienen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gemiddeld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</a:p>
          <a:p>
            <a:pPr algn="ctr"/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9,2 </a:t>
            </a:r>
            <a:r>
              <a:rPr lang="en-GB" sz="2000" b="1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procent</a:t>
            </a:r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minder </a:t>
            </a:r>
          </a:p>
          <a:p>
            <a:pPr algn="ctr"/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per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uur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dan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mannen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98D4C6-63FC-E54C-8656-DDDD931DB608}"/>
              </a:ext>
            </a:extLst>
          </p:cNvPr>
          <p:cNvSpPr txBox="1"/>
          <p:nvPr/>
        </p:nvSpPr>
        <p:spPr>
          <a:xfrm>
            <a:off x="4623719" y="3997650"/>
            <a:ext cx="3176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Vrouwen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verdienen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gemiddeld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</a:p>
          <a:p>
            <a:pPr algn="ctr"/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4,3 </a:t>
            </a:r>
            <a:r>
              <a:rPr lang="en-GB" sz="2000" b="1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procent</a:t>
            </a:r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minder </a:t>
            </a:r>
          </a:p>
          <a:p>
            <a:pPr algn="ctr"/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per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uur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dan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mannen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D21300-4516-814C-9CC0-41D31DA6CDBF}"/>
              </a:ext>
            </a:extLst>
          </p:cNvPr>
          <p:cNvSpPr txBox="1"/>
          <p:nvPr/>
        </p:nvSpPr>
        <p:spPr>
          <a:xfrm>
            <a:off x="8550811" y="4028428"/>
            <a:ext cx="3176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Vrouwen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verdienen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gemiddeld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</a:p>
          <a:p>
            <a:pPr algn="ctr"/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17,5 </a:t>
            </a:r>
            <a:r>
              <a:rPr lang="en-GB" sz="2000" b="1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procent</a:t>
            </a:r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minder </a:t>
            </a:r>
          </a:p>
          <a:p>
            <a:pPr algn="ctr"/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per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uur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dan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mannen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84434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A142D587-BECD-3C40-AEED-826B8FEF5F45}"/>
              </a:ext>
            </a:extLst>
          </p:cNvPr>
          <p:cNvSpPr/>
          <p:nvPr/>
        </p:nvSpPr>
        <p:spPr>
          <a:xfrm>
            <a:off x="8327159" y="2878283"/>
            <a:ext cx="3623733" cy="3623733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EF9D994-595F-704C-913D-E7B1905C0914}"/>
              </a:ext>
            </a:extLst>
          </p:cNvPr>
          <p:cNvSpPr/>
          <p:nvPr/>
        </p:nvSpPr>
        <p:spPr>
          <a:xfrm>
            <a:off x="4404010" y="2878282"/>
            <a:ext cx="3623733" cy="3623733"/>
          </a:xfrm>
          <a:prstGeom prst="ellipse">
            <a:avLst/>
          </a:prstGeom>
          <a:solidFill>
            <a:schemeClr val="bg1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9D69A75-0DED-2B4B-A021-78064231200C}"/>
              </a:ext>
            </a:extLst>
          </p:cNvPr>
          <p:cNvSpPr/>
          <p:nvPr/>
        </p:nvSpPr>
        <p:spPr>
          <a:xfrm>
            <a:off x="343464" y="2878282"/>
            <a:ext cx="3623733" cy="3623733"/>
          </a:xfrm>
          <a:prstGeom prst="ellipse">
            <a:avLst/>
          </a:prstGeom>
          <a:solidFill>
            <a:srgbClr val="6CBBA6"/>
          </a:solidFill>
          <a:ln w="76200"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19" name="Google Shape;319;p19"/>
          <p:cNvSpPr txBox="1"/>
          <p:nvPr/>
        </p:nvSpPr>
        <p:spPr>
          <a:xfrm>
            <a:off x="4433171" y="602556"/>
            <a:ext cx="6169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BE" sz="5400" b="1" i="1" dirty="0">
                <a:solidFill>
                  <a:srgbClr val="6CBBA6"/>
                </a:solidFill>
                <a:latin typeface="Avenir"/>
                <a:ea typeface="Avenir"/>
                <a:cs typeface="Avenir"/>
                <a:sym typeface="Avenir"/>
              </a:rPr>
              <a:t>STELLING 3</a:t>
            </a:r>
            <a:endParaRPr sz="5400" b="1" i="1" dirty="0">
              <a:solidFill>
                <a:srgbClr val="6CBBA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0F67251-52E5-8345-9635-BA93D87A9753}"/>
              </a:ext>
            </a:extLst>
          </p:cNvPr>
          <p:cNvSpPr/>
          <p:nvPr/>
        </p:nvSpPr>
        <p:spPr>
          <a:xfrm>
            <a:off x="1619940" y="1870841"/>
            <a:ext cx="9191871" cy="688975"/>
          </a:xfrm>
          <a:prstGeom prst="roundRect">
            <a:avLst/>
          </a:prstGeom>
          <a:solidFill>
            <a:srgbClr val="6CBBA6"/>
          </a:solidFill>
          <a:ln>
            <a:solidFill>
              <a:srgbClr val="6CBB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0" name="Google Shape;320;p19"/>
          <p:cNvSpPr/>
          <p:nvPr/>
        </p:nvSpPr>
        <p:spPr>
          <a:xfrm>
            <a:off x="1462721" y="1941952"/>
            <a:ext cx="949842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Hoe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groot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is de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loonkloof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tussen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mannen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vrouwen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in </a:t>
            </a:r>
            <a:r>
              <a:rPr lang="en-GB" sz="24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België</a:t>
            </a:r>
            <a:r>
              <a:rPr lang="en-GB" sz="24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?</a:t>
            </a:r>
          </a:p>
        </p:txBody>
      </p:sp>
      <p:pic>
        <p:nvPicPr>
          <p:cNvPr id="12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5DA09FC9-1DBA-7D48-923F-286424644FC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1324" y="24786"/>
            <a:ext cx="818415" cy="81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4;p3">
            <a:extLst>
              <a:ext uri="{FF2B5EF4-FFF2-40B4-BE49-F238E27FC236}">
                <a16:creationId xmlns:a16="http://schemas.microsoft.com/office/drawing/2014/main" id="{37DA942E-0B57-1549-9E67-F773B3DE10A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7916" y="143900"/>
            <a:ext cx="670426" cy="67042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2039D79-7AA0-354E-8A26-6152F3562CD0}"/>
              </a:ext>
            </a:extLst>
          </p:cNvPr>
          <p:cNvSpPr txBox="1"/>
          <p:nvPr/>
        </p:nvSpPr>
        <p:spPr>
          <a:xfrm>
            <a:off x="567116" y="3997650"/>
            <a:ext cx="3176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Vrouwen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verdienen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gemiddeld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</a:p>
          <a:p>
            <a:pPr algn="ctr"/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9,2 </a:t>
            </a:r>
            <a:r>
              <a:rPr lang="en-GB" sz="2000" b="1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procent</a:t>
            </a:r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minder </a:t>
            </a:r>
          </a:p>
          <a:p>
            <a:pPr algn="ctr"/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per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uur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dan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mannen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277995-87AE-F740-9133-DA284D98735C}"/>
              </a:ext>
            </a:extLst>
          </p:cNvPr>
          <p:cNvSpPr txBox="1"/>
          <p:nvPr/>
        </p:nvSpPr>
        <p:spPr>
          <a:xfrm>
            <a:off x="4623719" y="3997650"/>
            <a:ext cx="3176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Vrouwen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verdienen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gemiddeld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</a:p>
          <a:p>
            <a:pPr algn="ctr"/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4,3 </a:t>
            </a:r>
            <a:r>
              <a:rPr lang="en-GB" sz="2000" b="1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procent</a:t>
            </a:r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minder </a:t>
            </a:r>
          </a:p>
          <a:p>
            <a:pPr algn="ctr"/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per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uur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dan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mannen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43B132-5520-0B4D-8C82-82196DE36CBF}"/>
              </a:ext>
            </a:extLst>
          </p:cNvPr>
          <p:cNvSpPr txBox="1"/>
          <p:nvPr/>
        </p:nvSpPr>
        <p:spPr>
          <a:xfrm>
            <a:off x="8550811" y="4028428"/>
            <a:ext cx="3176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Vrouwen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verdienen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algn="ctr"/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gemiddeld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</a:p>
          <a:p>
            <a:pPr algn="ctr"/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17,5 </a:t>
            </a:r>
            <a:r>
              <a:rPr lang="en-GB" sz="2000" b="1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procent</a:t>
            </a:r>
            <a:r>
              <a:rPr lang="en-GB" sz="2000" b="1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minder </a:t>
            </a:r>
          </a:p>
          <a:p>
            <a:pPr algn="ctr"/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per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uur</a:t>
            </a:r>
            <a:r>
              <a:rPr lang="en-GB" sz="20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dan </a:t>
            </a:r>
            <a:r>
              <a:rPr lang="en-GB" sz="20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mannen</a:t>
            </a:r>
            <a:endParaRPr lang="en-GB" sz="20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1309970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1004</Words>
  <Application>Microsoft Office PowerPoint</Application>
  <PresentationFormat>Breedbeeld</PresentationFormat>
  <Paragraphs>179</Paragraphs>
  <Slides>21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8" baseType="lpstr">
      <vt:lpstr>Arial</vt:lpstr>
      <vt:lpstr>Avenir</vt:lpstr>
      <vt:lpstr>Avenir Book</vt:lpstr>
      <vt:lpstr>Calibri</vt:lpstr>
      <vt:lpstr>Calibri Light</vt:lpstr>
      <vt:lpstr>Helvetica Neue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Van den Bossche</dc:creator>
  <cp:lastModifiedBy>hannes.knapen</cp:lastModifiedBy>
  <cp:revision>22</cp:revision>
  <dcterms:created xsi:type="dcterms:W3CDTF">2021-05-10T14:22:51Z</dcterms:created>
  <dcterms:modified xsi:type="dcterms:W3CDTF">2021-07-05T09:42:49Z</dcterms:modified>
</cp:coreProperties>
</file>